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41"/>
  </p:notesMasterIdLst>
  <p:sldIdLst>
    <p:sldId id="256" r:id="rId2"/>
    <p:sldId id="313" r:id="rId3"/>
    <p:sldId id="306" r:id="rId4"/>
    <p:sldId id="314" r:id="rId5"/>
    <p:sldId id="315" r:id="rId6"/>
    <p:sldId id="300" r:id="rId7"/>
    <p:sldId id="318" r:id="rId8"/>
    <p:sldId id="320" r:id="rId9"/>
    <p:sldId id="321" r:id="rId10"/>
    <p:sldId id="322" r:id="rId11"/>
    <p:sldId id="324" r:id="rId12"/>
    <p:sldId id="323" r:id="rId13"/>
    <p:sldId id="325" r:id="rId14"/>
    <p:sldId id="258" r:id="rId15"/>
    <p:sldId id="316" r:id="rId16"/>
    <p:sldId id="285" r:id="rId17"/>
    <p:sldId id="284" r:id="rId18"/>
    <p:sldId id="274" r:id="rId19"/>
    <p:sldId id="257" r:id="rId20"/>
    <p:sldId id="297" r:id="rId21"/>
    <p:sldId id="260" r:id="rId22"/>
    <p:sldId id="299" r:id="rId23"/>
    <p:sldId id="288" r:id="rId24"/>
    <p:sldId id="289" r:id="rId25"/>
    <p:sldId id="290" r:id="rId26"/>
    <p:sldId id="291" r:id="rId27"/>
    <p:sldId id="293" r:id="rId28"/>
    <p:sldId id="328" r:id="rId29"/>
    <p:sldId id="329" r:id="rId30"/>
    <p:sldId id="330" r:id="rId31"/>
    <p:sldId id="333" r:id="rId32"/>
    <p:sldId id="334" r:id="rId33"/>
    <p:sldId id="336" r:id="rId34"/>
    <p:sldId id="337" r:id="rId35"/>
    <p:sldId id="332" r:id="rId36"/>
    <p:sldId id="335" r:id="rId37"/>
    <p:sldId id="338" r:id="rId38"/>
    <p:sldId id="283" r:id="rId39"/>
    <p:sldId id="32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tyana Bannan" initials="TB" lastIdx="37" clrIdx="0">
    <p:extLst>
      <p:ext uri="{19B8F6BF-5375-455C-9EA6-DF929625EA0E}">
        <p15:presenceInfo xmlns:p15="http://schemas.microsoft.com/office/powerpoint/2012/main" userId="b0c2eae8b1d2fa1d" providerId="Windows Live"/>
      </p:ext>
    </p:extLst>
  </p:cmAuthor>
  <p:cmAuthor id="2" name="Darren Barr" initials="DB" lastIdx="5" clrIdx="1">
    <p:extLst>
      <p:ext uri="{19B8F6BF-5375-455C-9EA6-DF929625EA0E}">
        <p15:presenceInfo xmlns:p15="http://schemas.microsoft.com/office/powerpoint/2012/main" userId="S::dwbarr@ou.edu::1e17551c-49bd-4343-ad97-dd5ff02bec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98" autoAdjust="0"/>
    <p:restoredTop sz="95380" autoAdjust="0"/>
  </p:normalViewPr>
  <p:slideViewPr>
    <p:cSldViewPr snapToGrid="0">
      <p:cViewPr varScale="1">
        <p:scale>
          <a:sx n="114" d="100"/>
          <a:sy n="114" d="100"/>
        </p:scale>
        <p:origin x="192"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1887BC-19C1-4FF1-A1E1-2FF4F5E6BA59}" type="datetimeFigureOut">
              <a:rPr lang="en-US" smtClean="0"/>
              <a:t>7/7/2020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4E9C5B-0F65-4367-9823-D21F027BFA90}" type="slidenum">
              <a:rPr lang="en-US" smtClean="0"/>
              <a:t>‹#›</a:t>
            </a:fld>
            <a:endParaRPr lang="en-US" dirty="0"/>
          </a:p>
        </p:txBody>
      </p:sp>
    </p:spTree>
    <p:extLst>
      <p:ext uri="{BB962C8B-B14F-4D97-AF65-F5344CB8AC3E}">
        <p14:creationId xmlns:p14="http://schemas.microsoft.com/office/powerpoint/2010/main" val="3314920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Federal Title is relevant </a:t>
            </a:r>
          </a:p>
        </p:txBody>
      </p:sp>
      <p:sp>
        <p:nvSpPr>
          <p:cNvPr id="4" name="Slide Number Placeholder 3"/>
          <p:cNvSpPr>
            <a:spLocks noGrp="1"/>
          </p:cNvSpPr>
          <p:nvPr>
            <p:ph type="sldNum" sz="quarter" idx="5"/>
          </p:nvPr>
        </p:nvSpPr>
        <p:spPr/>
        <p:txBody>
          <a:bodyPr/>
          <a:lstStyle/>
          <a:p>
            <a:fld id="{8D4E9C5B-0F65-4367-9823-D21F027BFA90}" type="slidenum">
              <a:rPr lang="en-US" smtClean="0"/>
              <a:t>3</a:t>
            </a:fld>
            <a:endParaRPr lang="en-US" dirty="0"/>
          </a:p>
        </p:txBody>
      </p:sp>
    </p:spTree>
    <p:extLst>
      <p:ext uri="{BB962C8B-B14F-4D97-AF65-F5344CB8AC3E}">
        <p14:creationId xmlns:p14="http://schemas.microsoft.com/office/powerpoint/2010/main" val="24734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4E9C5B-0F65-4367-9823-D21F027BFA90}" type="slidenum">
              <a:rPr lang="en-US" smtClean="0"/>
              <a:t>14</a:t>
            </a:fld>
            <a:endParaRPr lang="en-US" dirty="0"/>
          </a:p>
        </p:txBody>
      </p:sp>
    </p:spTree>
    <p:extLst>
      <p:ext uri="{BB962C8B-B14F-4D97-AF65-F5344CB8AC3E}">
        <p14:creationId xmlns:p14="http://schemas.microsoft.com/office/powerpoint/2010/main" val="262191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4E9C5B-0F65-4367-9823-D21F027BFA90}" type="slidenum">
              <a:rPr lang="en-US" smtClean="0"/>
              <a:t>15</a:t>
            </a:fld>
            <a:endParaRPr lang="en-US" dirty="0"/>
          </a:p>
        </p:txBody>
      </p:sp>
    </p:spTree>
    <p:extLst>
      <p:ext uri="{BB962C8B-B14F-4D97-AF65-F5344CB8AC3E}">
        <p14:creationId xmlns:p14="http://schemas.microsoft.com/office/powerpoint/2010/main" val="1515824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8D38747-4367-4BD2-8D51-C97E202738E2}" type="datetime1">
              <a:rPr lang="en-US" smtClean="0"/>
              <a:t>7/7/2020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19707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3ED0CC-082F-4160-86E5-0D6041F12778}" type="datetime1">
              <a:rPr lang="en-US" smtClean="0"/>
              <a:t>7/7/2020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2494565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3ED0CC-082F-4160-86E5-0D6041F12778}" type="datetime1">
              <a:rPr lang="en-US" smtClean="0"/>
              <a:t>7/7/2020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4415084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3ED0CC-082F-4160-86E5-0D6041F12778}" type="datetime1">
              <a:rPr lang="en-US" smtClean="0"/>
              <a:t>7/7/2020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9849469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3ED0CC-082F-4160-86E5-0D6041F12778}" type="datetime1">
              <a:rPr lang="en-US" smtClean="0"/>
              <a:t>7/7/2020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6245907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73ED0CC-082F-4160-86E5-0D6041F12778}" type="datetime1">
              <a:rPr lang="en-US" smtClean="0"/>
              <a:t>7/7/2020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92611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73ED0CC-082F-4160-86E5-0D6041F12778}" type="datetime1">
              <a:rPr lang="en-US" smtClean="0"/>
              <a:t>7/7/2020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4372796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ED0CC-082F-4160-86E5-0D6041F12778}" type="datetime1">
              <a:rPr lang="en-US" smtClean="0"/>
              <a:t>7/7/2020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0864074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ED0CC-082F-4160-86E5-0D6041F12778}" type="datetime1">
              <a:rPr lang="en-US" smtClean="0"/>
              <a:t>7/7/2020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7368754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ED0CC-082F-4160-86E5-0D6041F12778}" type="datetime1">
              <a:rPr lang="en-US" smtClean="0"/>
              <a:t>7/7/2020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64913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3ED0CC-082F-4160-86E5-0D6041F12778}" type="datetime1">
              <a:rPr lang="en-US" smtClean="0"/>
              <a:t>7/7/2020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2727106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3ED0CC-082F-4160-86E5-0D6041F12778}" type="datetime1">
              <a:rPr lang="en-US" smtClean="0"/>
              <a:t>7/7/2020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551194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3ED0CC-082F-4160-86E5-0D6041F12778}" type="datetime1">
              <a:rPr lang="en-US" smtClean="0"/>
              <a:t>7/7/2020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4733118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3ED0CC-082F-4160-86E5-0D6041F12778}" type="datetime1">
              <a:rPr lang="en-US" smtClean="0"/>
              <a:t>7/7/2020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0326777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3ED0CC-082F-4160-86E5-0D6041F12778}" type="datetime1">
              <a:rPr lang="en-US" smtClean="0"/>
              <a:t>7/7/2020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43688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3ED0CC-082F-4160-86E5-0D6041F12778}" type="datetime1">
              <a:rPr lang="en-US" smtClean="0"/>
              <a:t>7/7/2020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8463339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3ED0CC-082F-4160-86E5-0D6041F12778}" type="datetime1">
              <a:rPr lang="en-US" smtClean="0"/>
              <a:t>7/7/2020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705780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73ED0CC-082F-4160-86E5-0D6041F12778}" type="datetime1">
              <a:rPr lang="en-US" smtClean="0"/>
              <a:t>7/7/2020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605675181"/>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glorecords.blm.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www.blm.gov/lr2000"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pipeline.wyo.gov/legacywogcce.cfm" TargetMode="External"/><Relationship Id="rId2" Type="http://schemas.openxmlformats.org/officeDocument/2006/relationships/hyperlink" Target="http://wogcc.wyo.gov/" TargetMode="Externa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law.cornell.edu/cfr/text/43/part-3100/subpart-3108"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blm.gov/programs/energy-and-minerals/oil-and-gas/covid-lease-suspension-guidance" TargetMode="External"/><Relationship Id="rId2" Type="http://schemas.openxmlformats.org/officeDocument/2006/relationships/hyperlink" Target="https://www.blm.gov/programs/energy-and-minerals/oil-and-gas/covid-royalty-rate-reduction-guidanc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yui.wyo.gov/" TargetMode="External"/><Relationship Id="rId7" Type="http://schemas.openxmlformats.org/officeDocument/2006/relationships/image" Target="../media/image30.jpeg"/><Relationship Id="rId2" Type="http://schemas.openxmlformats.org/officeDocument/2006/relationships/hyperlink" Target="https://www.wyomingbusiness.org/"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health.wyo.gov/behavioralhealth/mhsa/" TargetMode="External"/><Relationship Id="rId4" Type="http://schemas.openxmlformats.org/officeDocument/2006/relationships/hyperlink" Target="http://www.wyomingatwork.co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glorecords.blm.gov/reference/downloads/WY_Explanatory_Township.pdf" TargetMode="External"/><Relationship Id="rId7" Type="http://schemas.openxmlformats.org/officeDocument/2006/relationships/hyperlink" Target="https://eplanning.blm.gov/public_projects/nepa/75541/102244/250019733/Master_NC_Index_03-12-2020.pdf" TargetMode="External"/><Relationship Id="rId2" Type="http://schemas.openxmlformats.org/officeDocument/2006/relationships/hyperlink" Target="https://glorecords.blm.gov/default.aspx" TargetMode="External"/><Relationship Id="rId1" Type="http://schemas.openxmlformats.org/officeDocument/2006/relationships/slideLayout" Target="../slideLayouts/slideLayout1.xml"/><Relationship Id="rId6" Type="http://schemas.openxmlformats.org/officeDocument/2006/relationships/hyperlink" Target="http://wogcc.wyo.gov/" TargetMode="External"/><Relationship Id="rId5" Type="http://schemas.openxmlformats.org/officeDocument/2006/relationships/hyperlink" Target="https://reports.blm.gov/document/lr2000/118/Action-Codes-by-Code" TargetMode="External"/><Relationship Id="rId4" Type="http://schemas.openxmlformats.org/officeDocument/2006/relationships/hyperlink" Target="http://www.blm.gov/lr200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Bannan@Hampton-Milligan.com" TargetMode="External"/><Relationship Id="rId2" Type="http://schemas.openxmlformats.org/officeDocument/2006/relationships/hyperlink" Target="mailto:TatyanaBannan@gmail.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100" name="Picture 4" descr="A large body of water with a city in the background&#10;&#10;Description automatically generated">
            <a:extLst>
              <a:ext uri="{FF2B5EF4-FFF2-40B4-BE49-F238E27FC236}">
                <a16:creationId xmlns:a16="http://schemas.microsoft.com/office/drawing/2014/main" id="{24D9F5CE-D11D-42AF-9D10-EE95AFC42C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81" r="16136" b="1"/>
          <a:stretch/>
        </p:blipFill>
        <p:spPr bwMode="auto">
          <a:xfrm>
            <a:off x="4636008" y="10"/>
            <a:ext cx="7555992"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7" name="Rectangle 136">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E25CA4-5FFD-4B94-BD56-7BB004E4240A}"/>
              </a:ext>
            </a:extLst>
          </p:cNvPr>
          <p:cNvSpPr>
            <a:spLocks noGrp="1"/>
          </p:cNvSpPr>
          <p:nvPr>
            <p:ph type="ctrTitle"/>
          </p:nvPr>
        </p:nvSpPr>
        <p:spPr>
          <a:xfrm>
            <a:off x="419100" y="288925"/>
            <a:ext cx="3797807" cy="1711325"/>
          </a:xfrm>
        </p:spPr>
        <p:txBody>
          <a:bodyPr vert="horz" lIns="91440" tIns="45720" rIns="91440" bIns="45720" rtlCol="0" anchor="ctr">
            <a:noAutofit/>
          </a:bodyPr>
          <a:lstStyle/>
          <a:p>
            <a:pPr algn="ctr"/>
            <a:r>
              <a:rPr lang="en-US" sz="4400"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rPr>
              <a:t>What in the </a:t>
            </a:r>
            <a:br>
              <a:rPr lang="en-US" sz="4400"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rPr>
            </a:br>
            <a:r>
              <a:rPr lang="en-US" sz="4400"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rPr>
              <a:t>Federal  Title </a:t>
            </a:r>
            <a:br>
              <a:rPr lang="en-US" sz="4400"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rPr>
            </a:br>
            <a:r>
              <a:rPr lang="en-US" sz="4400"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rPr>
              <a:t>is this?</a:t>
            </a:r>
          </a:p>
        </p:txBody>
      </p:sp>
      <p:sp>
        <p:nvSpPr>
          <p:cNvPr id="3" name="Subtitle 2">
            <a:extLst>
              <a:ext uri="{FF2B5EF4-FFF2-40B4-BE49-F238E27FC236}">
                <a16:creationId xmlns:a16="http://schemas.microsoft.com/office/drawing/2014/main" id="{796EC191-8549-4B93-AA83-4F88AD626BFD}"/>
              </a:ext>
            </a:extLst>
          </p:cNvPr>
          <p:cNvSpPr>
            <a:spLocks noGrp="1"/>
          </p:cNvSpPr>
          <p:nvPr>
            <p:ph type="subTitle" idx="1"/>
          </p:nvPr>
        </p:nvSpPr>
        <p:spPr>
          <a:xfrm>
            <a:off x="838202" y="1825625"/>
            <a:ext cx="3478160" cy="4351338"/>
          </a:xfrm>
        </p:spPr>
        <p:txBody>
          <a:bodyPr vert="horz" lIns="91440" tIns="45720" rIns="91440" bIns="45720" rtlCol="0">
            <a:normAutofit/>
          </a:bodyPr>
          <a:lstStyle/>
          <a:p>
            <a:pPr algn="l"/>
            <a:r>
              <a:rPr lang="en-US" sz="2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rPr>
              <a:t>WAPL Annual Meeting </a:t>
            </a:r>
          </a:p>
          <a:p>
            <a:pPr algn="l"/>
            <a:r>
              <a:rPr lang="en-US" sz="2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rPr>
              <a:t>June 2020</a:t>
            </a:r>
          </a:p>
          <a:p>
            <a:pPr algn="l"/>
            <a:endParaRPr lang="en-US" sz="2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ndParaRPr>
          </a:p>
          <a:p>
            <a:pPr algn="l"/>
            <a:endParaRPr lang="en-US" sz="2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ndParaRPr>
          </a:p>
          <a:p>
            <a:pPr lvl="0" algn="l">
              <a:spcBef>
                <a:spcPts val="0"/>
              </a:spcBef>
            </a:pPr>
            <a:r>
              <a:rPr lang="en-US" sz="18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Tatyana Bannan </a:t>
            </a:r>
          </a:p>
          <a:p>
            <a:pPr lvl="0" algn="l">
              <a:spcBef>
                <a:spcPts val="0"/>
              </a:spcBef>
            </a:pPr>
            <a:r>
              <a:rPr lang="en-US" sz="14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Licensed in WY and CO</a:t>
            </a:r>
          </a:p>
          <a:p>
            <a:pPr algn="l"/>
            <a:r>
              <a:rPr lang="en-US" sz="22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Hampton &amp; Milligan PLLC</a:t>
            </a:r>
            <a:endParaRPr lang="en-US" sz="2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ndParaRPr>
          </a:p>
        </p:txBody>
      </p:sp>
    </p:spTree>
    <p:extLst>
      <p:ext uri="{BB962C8B-B14F-4D97-AF65-F5344CB8AC3E}">
        <p14:creationId xmlns:p14="http://schemas.microsoft.com/office/powerpoint/2010/main" val="2135612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1B31C-EDFF-3E4F-895B-F90B055E1DBA}"/>
              </a:ext>
            </a:extLst>
          </p:cNvPr>
          <p:cNvSpPr>
            <a:spLocks noGrp="1"/>
          </p:cNvSpPr>
          <p:nvPr>
            <p:ph type="title"/>
          </p:nvPr>
        </p:nvSpPr>
        <p:spPr>
          <a:xfrm>
            <a:off x="428767" y="-126194"/>
            <a:ext cx="10515600" cy="1325563"/>
          </a:xfrm>
        </p:spPr>
        <p:txBody>
          <a:bodyPr/>
          <a:lstStyle/>
          <a:p>
            <a:r>
              <a:rPr lang="en-US" dirty="0"/>
              <a:t>Federal vs. Fee Confusion</a:t>
            </a:r>
          </a:p>
        </p:txBody>
      </p:sp>
      <p:sp>
        <p:nvSpPr>
          <p:cNvPr id="3" name="Content Placeholder 2">
            <a:extLst>
              <a:ext uri="{FF2B5EF4-FFF2-40B4-BE49-F238E27FC236}">
                <a16:creationId xmlns:a16="http://schemas.microsoft.com/office/drawing/2014/main" id="{8FE570C9-0F25-2642-B1CC-C7496E0FEA68}"/>
              </a:ext>
            </a:extLst>
          </p:cNvPr>
          <p:cNvSpPr>
            <a:spLocks noGrp="1"/>
          </p:cNvSpPr>
          <p:nvPr>
            <p:ph idx="1"/>
          </p:nvPr>
        </p:nvSpPr>
        <p:spPr>
          <a:xfrm>
            <a:off x="251735" y="1253331"/>
            <a:ext cx="11187596" cy="4351338"/>
          </a:xfrm>
        </p:spPr>
        <p:txBody>
          <a:bodyPr/>
          <a:lstStyle/>
          <a:p>
            <a:r>
              <a:rPr lang="en-US" dirty="0"/>
              <a:t>“Record Title”</a:t>
            </a:r>
          </a:p>
          <a:p>
            <a:pPr lvl="1"/>
            <a:r>
              <a:rPr lang="en-US" dirty="0"/>
              <a:t>Creates a lot of confusion because this same term, “record title,” usually refers to the holder of title as it appears in the county records when discussing fee leases.</a:t>
            </a:r>
          </a:p>
          <a:p>
            <a:pPr lvl="1"/>
            <a:r>
              <a:rPr lang="en-US" dirty="0"/>
              <a:t>They are </a:t>
            </a:r>
            <a:r>
              <a:rPr lang="en-US" i="1" dirty="0"/>
              <a:t>not the same!</a:t>
            </a:r>
          </a:p>
          <a:p>
            <a:r>
              <a:rPr lang="en-US" dirty="0"/>
              <a:t>Financial Responsibility</a:t>
            </a:r>
          </a:p>
          <a:p>
            <a:pPr lvl="1"/>
            <a:r>
              <a:rPr lang="en-US" dirty="0"/>
              <a:t>The working interest bears the costs of developing the prospect. </a:t>
            </a:r>
          </a:p>
          <a:p>
            <a:pPr lvl="1"/>
            <a:r>
              <a:rPr lang="en-US" dirty="0"/>
              <a:t>Federal </a:t>
            </a:r>
          </a:p>
          <a:p>
            <a:pPr lvl="2"/>
            <a:r>
              <a:rPr lang="en-US" dirty="0"/>
              <a:t>Operating Rights – bears the costs of developing the prospect. </a:t>
            </a:r>
          </a:p>
          <a:p>
            <a:pPr lvl="2"/>
            <a:r>
              <a:rPr lang="en-US" dirty="0"/>
              <a:t>If record title and operating rights have been severed federal record title owner would not be liable and has no rights to develop the prospect. </a:t>
            </a:r>
          </a:p>
          <a:p>
            <a:endParaRPr lang="en-US" dirty="0"/>
          </a:p>
        </p:txBody>
      </p:sp>
    </p:spTree>
    <p:extLst>
      <p:ext uri="{BB962C8B-B14F-4D97-AF65-F5344CB8AC3E}">
        <p14:creationId xmlns:p14="http://schemas.microsoft.com/office/powerpoint/2010/main" val="259899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0F722-A7A9-D74C-9416-BAAF04424AB5}"/>
              </a:ext>
            </a:extLst>
          </p:cNvPr>
          <p:cNvSpPr>
            <a:spLocks noGrp="1"/>
          </p:cNvSpPr>
          <p:nvPr>
            <p:ph type="title"/>
          </p:nvPr>
        </p:nvSpPr>
        <p:spPr>
          <a:xfrm>
            <a:off x="0" y="-336211"/>
            <a:ext cx="10515600" cy="1325563"/>
          </a:xfrm>
        </p:spPr>
        <p:txBody>
          <a:bodyPr/>
          <a:lstStyle/>
          <a:p>
            <a:r>
              <a:rPr lang="en-US" dirty="0"/>
              <a:t>Records</a:t>
            </a:r>
          </a:p>
        </p:txBody>
      </p:sp>
      <p:sp>
        <p:nvSpPr>
          <p:cNvPr id="3" name="Content Placeholder 2">
            <a:extLst>
              <a:ext uri="{FF2B5EF4-FFF2-40B4-BE49-F238E27FC236}">
                <a16:creationId xmlns:a16="http://schemas.microsoft.com/office/drawing/2014/main" id="{17A678F0-4D56-7747-ADAC-5B55AB194317}"/>
              </a:ext>
            </a:extLst>
          </p:cNvPr>
          <p:cNvSpPr>
            <a:spLocks noGrp="1"/>
          </p:cNvSpPr>
          <p:nvPr>
            <p:ph idx="1"/>
          </p:nvPr>
        </p:nvSpPr>
        <p:spPr>
          <a:xfrm>
            <a:off x="65314" y="760444"/>
            <a:ext cx="12061371" cy="5809689"/>
          </a:xfrm>
        </p:spPr>
        <p:txBody>
          <a:bodyPr>
            <a:normAutofit/>
          </a:bodyPr>
          <a:lstStyle/>
          <a:p>
            <a:pPr>
              <a:buFont typeface="Wingdings" pitchFamily="2" charset="2"/>
              <a:buChar char="q"/>
            </a:pPr>
            <a:r>
              <a:rPr lang="en-US" dirty="0"/>
              <a:t>BLM </a:t>
            </a:r>
          </a:p>
          <a:p>
            <a:pPr lvl="1">
              <a:buFont typeface="Wingdings" pitchFamily="2" charset="2"/>
              <a:buChar char="q"/>
            </a:pPr>
            <a:r>
              <a:rPr lang="en-US" dirty="0"/>
              <a:t>Case Files – BLM Field Office</a:t>
            </a:r>
          </a:p>
          <a:p>
            <a:pPr lvl="2">
              <a:buFont typeface="Wingdings" pitchFamily="2" charset="2"/>
              <a:buChar char="q"/>
            </a:pPr>
            <a:r>
              <a:rPr lang="en-US" dirty="0"/>
              <a:t>a copy of the lease, rental receipts, lease status notices, any filed assignments, and other documents, such as those relating to communization agreements and communications.</a:t>
            </a:r>
          </a:p>
          <a:p>
            <a:pPr lvl="1">
              <a:buFont typeface="Wingdings" pitchFamily="2" charset="2"/>
              <a:buChar char="q"/>
            </a:pPr>
            <a:r>
              <a:rPr lang="en-US" dirty="0"/>
              <a:t>Every assignment of record title and transfer of operating rights must be filed with the BLM on prescribed forms for approval.</a:t>
            </a:r>
          </a:p>
          <a:p>
            <a:pPr lvl="1">
              <a:buFont typeface="Wingdings" pitchFamily="2" charset="2"/>
              <a:buChar char="q"/>
            </a:pPr>
            <a:r>
              <a:rPr lang="en-US" dirty="0"/>
              <a:t>Transfer of overrides, production payments and similar interests are also required to be filed with the BLM but are not approved by the BLM. </a:t>
            </a:r>
          </a:p>
          <a:p>
            <a:pPr>
              <a:buFont typeface="Wingdings" pitchFamily="2" charset="2"/>
              <a:buChar char="q"/>
            </a:pPr>
            <a:r>
              <a:rPr lang="en-US" dirty="0"/>
              <a:t>County Records </a:t>
            </a:r>
          </a:p>
          <a:p>
            <a:pPr lvl="1">
              <a:buFont typeface="Wingdings" pitchFamily="2" charset="2"/>
              <a:buChar char="q"/>
            </a:pPr>
            <a:r>
              <a:rPr lang="en-US" dirty="0"/>
              <a:t>All instruments conveying or transferring real property interests must be filed of record in the county in which the land is located.</a:t>
            </a:r>
          </a:p>
          <a:p>
            <a:pPr lvl="2">
              <a:buFont typeface="Wingdings" pitchFamily="2" charset="2"/>
              <a:buChar char="q"/>
            </a:pPr>
            <a:r>
              <a:rPr lang="en-US" dirty="0"/>
              <a:t> Constructive notice </a:t>
            </a:r>
          </a:p>
          <a:p>
            <a:pPr lvl="1">
              <a:buFont typeface="Wingdings" pitchFamily="2" charset="2"/>
              <a:buChar char="q"/>
            </a:pPr>
            <a:r>
              <a:rPr lang="en-US" dirty="0"/>
              <a:t>Most states do not recognize the BLM records as imparting constructive notice. </a:t>
            </a:r>
          </a:p>
          <a:p>
            <a:pPr lvl="2">
              <a:buFont typeface="Wingdings" pitchFamily="2" charset="2"/>
              <a:buChar char="q"/>
            </a:pPr>
            <a:r>
              <a:rPr lang="en-US" sz="1800" dirty="0"/>
              <a:t>Torgeson v. Connelly, 348 P.2d 63 (Wyo. 1959)</a:t>
            </a:r>
          </a:p>
          <a:p>
            <a:pPr>
              <a:buFont typeface="Wingdings" pitchFamily="2" charset="2"/>
              <a:buChar char="q"/>
            </a:pPr>
            <a:r>
              <a:rPr lang="en-US" dirty="0"/>
              <a:t>Results in two chains of documents that often do not match</a:t>
            </a:r>
          </a:p>
          <a:p>
            <a:pPr lvl="1"/>
            <a:endParaRPr lang="en-US" dirty="0"/>
          </a:p>
          <a:p>
            <a:pPr lvl="2"/>
            <a:endParaRPr lang="en-US" dirty="0"/>
          </a:p>
        </p:txBody>
      </p:sp>
    </p:spTree>
    <p:extLst>
      <p:ext uri="{BB962C8B-B14F-4D97-AF65-F5344CB8AC3E}">
        <p14:creationId xmlns:p14="http://schemas.microsoft.com/office/powerpoint/2010/main" val="215177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1B31C-EDFF-3E4F-895B-F90B055E1DBA}"/>
              </a:ext>
            </a:extLst>
          </p:cNvPr>
          <p:cNvSpPr>
            <a:spLocks noGrp="1"/>
          </p:cNvSpPr>
          <p:nvPr>
            <p:ph type="title"/>
          </p:nvPr>
        </p:nvSpPr>
        <p:spPr>
          <a:xfrm>
            <a:off x="0" y="-72232"/>
            <a:ext cx="10515600" cy="1325563"/>
          </a:xfrm>
        </p:spPr>
        <p:txBody>
          <a:bodyPr/>
          <a:lstStyle/>
          <a:p>
            <a:r>
              <a:rPr lang="en-US" dirty="0"/>
              <a:t>Two Chains</a:t>
            </a:r>
          </a:p>
        </p:txBody>
      </p:sp>
      <p:sp>
        <p:nvSpPr>
          <p:cNvPr id="3" name="Content Placeholder 2">
            <a:extLst>
              <a:ext uri="{FF2B5EF4-FFF2-40B4-BE49-F238E27FC236}">
                <a16:creationId xmlns:a16="http://schemas.microsoft.com/office/drawing/2014/main" id="{8FE570C9-0F25-2642-B1CC-C7496E0FEA68}"/>
              </a:ext>
            </a:extLst>
          </p:cNvPr>
          <p:cNvSpPr>
            <a:spLocks noGrp="1"/>
          </p:cNvSpPr>
          <p:nvPr>
            <p:ph idx="1"/>
          </p:nvPr>
        </p:nvSpPr>
        <p:spPr>
          <a:xfrm>
            <a:off x="130628" y="1394816"/>
            <a:ext cx="11420669" cy="4848889"/>
          </a:xfrm>
        </p:spPr>
        <p:txBody>
          <a:bodyPr>
            <a:normAutofit/>
          </a:bodyPr>
          <a:lstStyle/>
          <a:p>
            <a:pPr>
              <a:buFont typeface="Wingdings" pitchFamily="2" charset="2"/>
              <a:buChar char="q"/>
            </a:pPr>
            <a:endParaRPr lang="en-US" dirty="0"/>
          </a:p>
          <a:p>
            <a:pPr>
              <a:buFont typeface="Wingdings" pitchFamily="2" charset="2"/>
              <a:buChar char="q"/>
            </a:pPr>
            <a:endParaRPr lang="en-US" dirty="0"/>
          </a:p>
          <a:p>
            <a:pPr>
              <a:buFont typeface="Wingdings" pitchFamily="2" charset="2"/>
              <a:buChar char="q"/>
            </a:pPr>
            <a:r>
              <a:rPr lang="en-US" dirty="0"/>
              <a:t>The chains don’t match!</a:t>
            </a:r>
          </a:p>
          <a:p>
            <a:pPr lvl="1">
              <a:buFont typeface="Wingdings" pitchFamily="2" charset="2"/>
              <a:buChar char="q"/>
            </a:pPr>
            <a:r>
              <a:rPr lang="en-US" dirty="0"/>
              <a:t>Missed documents</a:t>
            </a:r>
          </a:p>
          <a:p>
            <a:pPr lvl="1">
              <a:buFont typeface="Wingdings" pitchFamily="2" charset="2"/>
              <a:buChar char="q"/>
            </a:pPr>
            <a:r>
              <a:rPr lang="en-US" dirty="0"/>
              <a:t>Federal forms vs. unrestricted county documents </a:t>
            </a:r>
          </a:p>
          <a:p>
            <a:pPr lvl="1">
              <a:buFont typeface="Wingdings" pitchFamily="2" charset="2"/>
              <a:buChar char="q"/>
            </a:pPr>
            <a:r>
              <a:rPr lang="en-US" dirty="0"/>
              <a:t>Varying terms</a:t>
            </a:r>
          </a:p>
          <a:p>
            <a:pPr lvl="1">
              <a:buFont typeface="Wingdings" pitchFamily="2" charset="2"/>
              <a:buChar char="q"/>
            </a:pPr>
            <a:endParaRPr lang="en-US" dirty="0"/>
          </a:p>
          <a:p>
            <a:pPr>
              <a:buFont typeface="Wingdings" pitchFamily="2" charset="2"/>
              <a:buChar char="q"/>
            </a:pPr>
            <a:r>
              <a:rPr lang="en-US" dirty="0"/>
              <a:t>Reconcile</a:t>
            </a:r>
          </a:p>
          <a:p>
            <a:pPr lvl="1">
              <a:buFont typeface="Wingdings" pitchFamily="2" charset="2"/>
              <a:buChar char="q"/>
            </a:pPr>
            <a:r>
              <a:rPr lang="en-US" dirty="0"/>
              <a:t>Merge the chains and fill in the gaps</a:t>
            </a:r>
          </a:p>
          <a:p>
            <a:pPr lvl="1">
              <a:buFont typeface="Wingdings" pitchFamily="2" charset="2"/>
              <a:buChar char="q"/>
            </a:pPr>
            <a:r>
              <a:rPr lang="en-US" dirty="0"/>
              <a:t>Require cross filings</a:t>
            </a:r>
          </a:p>
          <a:p>
            <a:pPr lvl="1">
              <a:buFont typeface="Wingdings" pitchFamily="2" charset="2"/>
              <a:buChar char="q"/>
            </a:pPr>
            <a:r>
              <a:rPr lang="en-US" dirty="0"/>
              <a:t>Federal Requirements vs. Constructive Notice </a:t>
            </a:r>
          </a:p>
          <a:p>
            <a:pPr lvl="1"/>
            <a:endParaRPr lang="en-US" dirty="0"/>
          </a:p>
          <a:p>
            <a:pPr lvl="1"/>
            <a:endParaRPr lang="en-US" dirty="0"/>
          </a:p>
          <a:p>
            <a:pPr lvl="1"/>
            <a:endParaRPr lang="en-US" dirty="0"/>
          </a:p>
          <a:p>
            <a:endParaRPr lang="en-US" dirty="0"/>
          </a:p>
          <a:p>
            <a:endParaRPr lang="en-US" dirty="0"/>
          </a:p>
        </p:txBody>
      </p:sp>
      <p:pic>
        <p:nvPicPr>
          <p:cNvPr id="5" name="Picture 4">
            <a:extLst>
              <a:ext uri="{FF2B5EF4-FFF2-40B4-BE49-F238E27FC236}">
                <a16:creationId xmlns:a16="http://schemas.microsoft.com/office/drawing/2014/main" id="{CA95E726-A255-1B42-8DE0-E64A6CED2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8813" y="218277"/>
            <a:ext cx="5052484" cy="2820463"/>
          </a:xfrm>
          <a:prstGeom prst="rect">
            <a:avLst/>
          </a:prstGeom>
        </p:spPr>
      </p:pic>
    </p:spTree>
    <p:extLst>
      <p:ext uri="{BB962C8B-B14F-4D97-AF65-F5344CB8AC3E}">
        <p14:creationId xmlns:p14="http://schemas.microsoft.com/office/powerpoint/2010/main" val="418444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3C74-1394-534A-B5E0-27084EBA8713}"/>
              </a:ext>
            </a:extLst>
          </p:cNvPr>
          <p:cNvSpPr>
            <a:spLocks noGrp="1"/>
          </p:cNvSpPr>
          <p:nvPr>
            <p:ph type="title"/>
          </p:nvPr>
        </p:nvSpPr>
        <p:spPr>
          <a:xfrm>
            <a:off x="0" y="18255"/>
            <a:ext cx="10515600" cy="1325563"/>
          </a:xfrm>
        </p:spPr>
        <p:txBody>
          <a:bodyPr/>
          <a:lstStyle/>
          <a:p>
            <a:r>
              <a:rPr lang="en-US" dirty="0"/>
              <a:t>Online Records</a:t>
            </a:r>
          </a:p>
        </p:txBody>
      </p:sp>
      <p:sp>
        <p:nvSpPr>
          <p:cNvPr id="3" name="Content Placeholder 2">
            <a:extLst>
              <a:ext uri="{FF2B5EF4-FFF2-40B4-BE49-F238E27FC236}">
                <a16:creationId xmlns:a16="http://schemas.microsoft.com/office/drawing/2014/main" id="{8988591E-6563-F146-9449-441215ADF1CE}"/>
              </a:ext>
            </a:extLst>
          </p:cNvPr>
          <p:cNvSpPr>
            <a:spLocks noGrp="1"/>
          </p:cNvSpPr>
          <p:nvPr>
            <p:ph idx="1"/>
          </p:nvPr>
        </p:nvSpPr>
        <p:spPr>
          <a:xfrm>
            <a:off x="281800" y="1343818"/>
            <a:ext cx="11453000" cy="5133182"/>
          </a:xfrm>
        </p:spPr>
        <p:txBody>
          <a:bodyPr>
            <a:normAutofit/>
          </a:bodyPr>
          <a:lstStyle/>
          <a:p>
            <a:pPr>
              <a:buFont typeface="Wingdings" pitchFamily="2" charset="2"/>
              <a:buChar char="q"/>
            </a:pPr>
            <a:r>
              <a:rPr lang="en-US" sz="4800" dirty="0"/>
              <a:t>GLO Records</a:t>
            </a:r>
          </a:p>
          <a:p>
            <a:pPr marL="0" indent="0">
              <a:buNone/>
            </a:pPr>
            <a:endParaRPr lang="en-US" sz="4800" dirty="0"/>
          </a:p>
          <a:p>
            <a:pPr>
              <a:buFont typeface="Wingdings" pitchFamily="2" charset="2"/>
              <a:buChar char="q"/>
            </a:pPr>
            <a:r>
              <a:rPr lang="en-US" sz="4800" dirty="0"/>
              <a:t>LR2000</a:t>
            </a:r>
          </a:p>
          <a:p>
            <a:pPr marL="0" indent="0">
              <a:buNone/>
            </a:pPr>
            <a:endParaRPr lang="en-US" sz="4800" dirty="0"/>
          </a:p>
          <a:p>
            <a:pPr>
              <a:buFont typeface="Wingdings" pitchFamily="2" charset="2"/>
              <a:buChar char="q"/>
            </a:pPr>
            <a:r>
              <a:rPr lang="en-US" sz="4800" dirty="0"/>
              <a:t>WOGCC</a:t>
            </a:r>
          </a:p>
        </p:txBody>
      </p:sp>
    </p:spTree>
    <p:extLst>
      <p:ext uri="{BB962C8B-B14F-4D97-AF65-F5344CB8AC3E}">
        <p14:creationId xmlns:p14="http://schemas.microsoft.com/office/powerpoint/2010/main" val="221851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064E06-EE33-4180-912B-F6A856864410}"/>
              </a:ext>
            </a:extLst>
          </p:cNvPr>
          <p:cNvSpPr>
            <a:spLocks noGrp="1"/>
          </p:cNvSpPr>
          <p:nvPr>
            <p:ph type="ctrTitle"/>
          </p:nvPr>
        </p:nvSpPr>
        <p:spPr>
          <a:xfrm>
            <a:off x="0" y="0"/>
            <a:ext cx="3478160" cy="1325563"/>
          </a:xfrm>
        </p:spPr>
        <p:txBody>
          <a:bodyPr vert="horz" lIns="91440" tIns="45720" rIns="91440" bIns="45720" rtlCol="0" anchor="ctr">
            <a:normAutofit/>
          </a:bodyPr>
          <a:lstStyle/>
          <a:p>
            <a:pPr algn="l"/>
            <a:r>
              <a:rPr lang="en-US" sz="4400"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rPr>
              <a:t>GLO Records</a:t>
            </a:r>
          </a:p>
        </p:txBody>
      </p:sp>
      <p:sp>
        <p:nvSpPr>
          <p:cNvPr id="3" name="Subtitle 2">
            <a:extLst>
              <a:ext uri="{FF2B5EF4-FFF2-40B4-BE49-F238E27FC236}">
                <a16:creationId xmlns:a16="http://schemas.microsoft.com/office/drawing/2014/main" id="{E3B76D47-0512-40C9-9C4F-ADC46FFD7FCD}"/>
              </a:ext>
            </a:extLst>
          </p:cNvPr>
          <p:cNvSpPr>
            <a:spLocks noGrp="1"/>
          </p:cNvSpPr>
          <p:nvPr>
            <p:ph type="subTitle" idx="1"/>
          </p:nvPr>
        </p:nvSpPr>
        <p:spPr>
          <a:xfrm>
            <a:off x="272898" y="1404201"/>
            <a:ext cx="4363110" cy="4807468"/>
          </a:xfrm>
        </p:spPr>
        <p:txBody>
          <a:bodyPr vert="horz" lIns="91440" tIns="45720" rIns="91440" bIns="45720" rtlCol="0" anchor="t">
            <a:normAutofit/>
          </a:bodyPr>
          <a:lstStyle/>
          <a:p>
            <a:pPr algn="l">
              <a:spcBef>
                <a:spcPts val="0"/>
              </a:spcBef>
            </a:pPr>
            <a:r>
              <a:rPr lang="en-US" sz="2000" dirty="0">
                <a:solidFill>
                  <a:schemeClr val="tx1"/>
                </a:solidFill>
                <a:effectLst>
                  <a:outerShdw blurRad="38100" dist="38100" dir="2700000" algn="tl">
                    <a:srgbClr val="000000">
                      <a:alpha val="43137"/>
                    </a:srgbClr>
                  </a:outerShdw>
                </a:effectLst>
                <a:latin typeface="+mn-lt"/>
              </a:rPr>
              <a:t>General Land Office </a:t>
            </a:r>
          </a:p>
          <a:p>
            <a:pPr algn="l">
              <a:spcBef>
                <a:spcPts val="0"/>
              </a:spcBef>
            </a:pPr>
            <a:endParaRPr lang="en-US" sz="1800" dirty="0">
              <a:solidFill>
                <a:schemeClr val="tx1"/>
              </a:solidFill>
              <a:effectLst>
                <a:outerShdw blurRad="38100" dist="38100" dir="2700000" algn="tl">
                  <a:srgbClr val="000000">
                    <a:alpha val="43137"/>
                  </a:srgbClr>
                </a:outerShdw>
              </a:effectLst>
              <a:latin typeface="+mn-lt"/>
            </a:endParaRPr>
          </a:p>
          <a:p>
            <a:pPr marL="228600" lvl="1" algn="l">
              <a:spcBef>
                <a:spcPts val="0"/>
              </a:spcBef>
            </a:pPr>
            <a:r>
              <a:rPr lang="en-US" sz="1600" dirty="0">
                <a:solidFill>
                  <a:schemeClr val="tx1"/>
                </a:solidFill>
                <a:effectLst>
                  <a:outerShdw blurRad="38100" dist="38100" dir="2700000" algn="tl">
                    <a:srgbClr val="000000">
                      <a:alpha val="43137"/>
                    </a:srgbClr>
                  </a:outerShdw>
                </a:effectLst>
                <a:latin typeface="+mn-lt"/>
              </a:rPr>
              <a:t>Images of GLO records (federal land patents, survey plats and field notes, land status records, and tract books) issued between 1787 and present are publicly available on </a:t>
            </a:r>
            <a:r>
              <a:rPr lang="en-US" sz="1600" dirty="0">
                <a:solidFill>
                  <a:schemeClr val="tx1"/>
                </a:solidFill>
                <a:effectLst>
                  <a:outerShdw blurRad="38100" dist="38100" dir="2700000" algn="tl">
                    <a:srgbClr val="000000">
                      <a:alpha val="43137"/>
                    </a:srgbClr>
                  </a:outerShdw>
                </a:effectLst>
                <a:hlinkClick r:id="rId4"/>
              </a:rPr>
              <a:t>https://glorecords.blm.gov/</a:t>
            </a:r>
            <a:endParaRPr lang="en-US" sz="1600" dirty="0">
              <a:solidFill>
                <a:schemeClr val="tx1"/>
              </a:solidFill>
              <a:effectLst>
                <a:outerShdw blurRad="38100" dist="38100" dir="2700000" algn="tl">
                  <a:srgbClr val="000000">
                    <a:alpha val="43137"/>
                  </a:srgbClr>
                </a:outerShdw>
              </a:effectLst>
            </a:endParaRPr>
          </a:p>
          <a:p>
            <a:pPr marL="228600" lvl="1" algn="l">
              <a:spcBef>
                <a:spcPts val="0"/>
              </a:spcBef>
            </a:pPr>
            <a:endParaRPr lang="en-US" sz="1600" dirty="0">
              <a:solidFill>
                <a:schemeClr val="tx1"/>
              </a:solidFill>
              <a:effectLst>
                <a:outerShdw blurRad="38100" dist="38100" dir="2700000" algn="tl">
                  <a:srgbClr val="000000">
                    <a:alpha val="43137"/>
                  </a:srgbClr>
                </a:outerShdw>
              </a:effectLst>
            </a:endParaRPr>
          </a:p>
          <a:p>
            <a:pPr marL="228600" lvl="1" algn="l">
              <a:spcBef>
                <a:spcPts val="0"/>
              </a:spcBef>
            </a:pPr>
            <a:endParaRPr lang="en-US" sz="1600" dirty="0">
              <a:solidFill>
                <a:schemeClr val="tx1"/>
              </a:solidFill>
              <a:effectLst>
                <a:outerShdw blurRad="38100" dist="38100" dir="2700000" algn="tl">
                  <a:srgbClr val="000000">
                    <a:alpha val="43137"/>
                  </a:srgbClr>
                </a:outerShdw>
              </a:effectLst>
              <a:latin typeface="+mn-lt"/>
            </a:endParaRPr>
          </a:p>
          <a:p>
            <a:pPr marL="57150" indent="-285750" algn="l">
              <a:buFont typeface="Wingdings" panose="05000000000000000000" pitchFamily="2" charset="2"/>
              <a:buChar char="q"/>
            </a:pPr>
            <a:r>
              <a:rPr lang="en-US" sz="2000" dirty="0">
                <a:solidFill>
                  <a:schemeClr val="tx1"/>
                </a:solidFill>
                <a:effectLst>
                  <a:outerShdw blurRad="38100" dist="38100" dir="2700000" algn="tl">
                    <a:srgbClr val="000000">
                      <a:alpha val="43137"/>
                    </a:srgbClr>
                  </a:outerShdw>
                </a:effectLst>
                <a:latin typeface="+mn-lt"/>
              </a:rPr>
              <a:t>Patents</a:t>
            </a:r>
          </a:p>
          <a:p>
            <a:pPr marL="514350" lvl="1" indent="-285750" algn="l">
              <a:buFont typeface="Wingdings" panose="05000000000000000000" pitchFamily="2" charset="2"/>
              <a:buChar char="q"/>
            </a:pPr>
            <a:endParaRPr lang="en-US" sz="1600" dirty="0">
              <a:solidFill>
                <a:schemeClr val="tx1"/>
              </a:solidFill>
              <a:effectLst>
                <a:outerShdw blurRad="38100" dist="38100" dir="2700000" algn="tl">
                  <a:srgbClr val="000000">
                    <a:alpha val="43137"/>
                  </a:srgbClr>
                </a:outerShdw>
              </a:effectLst>
              <a:latin typeface="+mn-lt"/>
            </a:endParaRPr>
          </a:p>
          <a:p>
            <a:pPr marL="514350" lvl="1" indent="-285750" algn="l">
              <a:buFont typeface="Wingdings" panose="05000000000000000000" pitchFamily="2" charset="2"/>
              <a:buChar char="q"/>
            </a:pPr>
            <a:r>
              <a:rPr lang="en-US" sz="1600" dirty="0">
                <a:solidFill>
                  <a:schemeClr val="tx1"/>
                </a:solidFill>
                <a:effectLst>
                  <a:outerShdw blurRad="38100" dist="38100" dir="2700000" algn="tl">
                    <a:srgbClr val="000000">
                      <a:alpha val="43137"/>
                    </a:srgbClr>
                  </a:outerShdw>
                </a:effectLst>
                <a:latin typeface="+mn-lt"/>
              </a:rPr>
              <a:t>The BLM maintains the original copies of patents, while copies in the county were often recorded or copied on patent forms.  </a:t>
            </a:r>
          </a:p>
          <a:p>
            <a:pPr marL="514350" lvl="1" indent="-285750" algn="l">
              <a:buFont typeface="Wingdings" panose="05000000000000000000" pitchFamily="2" charset="2"/>
              <a:buChar char="q"/>
            </a:pPr>
            <a:r>
              <a:rPr lang="en-US" sz="1600" dirty="0">
                <a:solidFill>
                  <a:schemeClr val="tx1"/>
                </a:solidFill>
                <a:effectLst>
                  <a:outerShdw blurRad="38100" dist="38100" dir="2700000" algn="tl">
                    <a:srgbClr val="000000">
                      <a:alpha val="43137"/>
                    </a:srgbClr>
                  </a:outerShdw>
                </a:effectLst>
              </a:rPr>
              <a:t>Verify and rely on the BLM records of original copies. </a:t>
            </a:r>
            <a:endParaRPr lang="en-US" sz="1600" dirty="0">
              <a:solidFill>
                <a:schemeClr val="tx1"/>
              </a:solidFill>
              <a:effectLst>
                <a:outerShdw blurRad="38100" dist="38100" dir="2700000" algn="tl">
                  <a:srgbClr val="000000">
                    <a:alpha val="43137"/>
                  </a:srgbClr>
                </a:outerShdw>
              </a:effectLst>
              <a:latin typeface="+mn-lt"/>
            </a:endParaRPr>
          </a:p>
        </p:txBody>
      </p:sp>
      <p:pic>
        <p:nvPicPr>
          <p:cNvPr id="7" name="Picture 6">
            <a:extLst>
              <a:ext uri="{FF2B5EF4-FFF2-40B4-BE49-F238E27FC236}">
                <a16:creationId xmlns:a16="http://schemas.microsoft.com/office/drawing/2014/main" id="{E64A8A95-3B08-0C4F-A541-30E86C040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282" y="0"/>
            <a:ext cx="5598144" cy="6858000"/>
          </a:xfrm>
          <a:prstGeom prst="rect">
            <a:avLst/>
          </a:prstGeom>
        </p:spPr>
      </p:pic>
    </p:spTree>
    <p:extLst>
      <p:ext uri="{BB962C8B-B14F-4D97-AF65-F5344CB8AC3E}">
        <p14:creationId xmlns:p14="http://schemas.microsoft.com/office/powerpoint/2010/main" val="91388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B5E2E3-C32F-4C1F-A3AE-F6E2B395C0EC}"/>
              </a:ext>
            </a:extLst>
          </p:cNvPr>
          <p:cNvPicPr>
            <a:picLocks noChangeAspect="1"/>
          </p:cNvPicPr>
          <p:nvPr/>
        </p:nvPicPr>
        <p:blipFill>
          <a:blip r:embed="rId3"/>
          <a:stretch>
            <a:fillRect/>
          </a:stretch>
        </p:blipFill>
        <p:spPr>
          <a:xfrm>
            <a:off x="4922614" y="0"/>
            <a:ext cx="7269386" cy="6858000"/>
          </a:xfrm>
          <a:prstGeom prst="rect">
            <a:avLst/>
          </a:prstGeom>
        </p:spPr>
      </p:pic>
      <p:sp>
        <p:nvSpPr>
          <p:cNvPr id="6" name="TextBox 5">
            <a:extLst>
              <a:ext uri="{FF2B5EF4-FFF2-40B4-BE49-F238E27FC236}">
                <a16:creationId xmlns:a16="http://schemas.microsoft.com/office/drawing/2014/main" id="{1EA4D4E4-2AE0-304B-BFBA-898D02590F05}"/>
              </a:ext>
            </a:extLst>
          </p:cNvPr>
          <p:cNvSpPr txBox="1"/>
          <p:nvPr/>
        </p:nvSpPr>
        <p:spPr>
          <a:xfrm>
            <a:off x="0" y="152400"/>
            <a:ext cx="4385734" cy="584775"/>
          </a:xfrm>
          <a:prstGeom prst="rect">
            <a:avLst/>
          </a:prstGeom>
          <a:noFill/>
        </p:spPr>
        <p:txBody>
          <a:bodyPr wrap="square" rtlCol="0">
            <a:spAutoFit/>
          </a:bodyPr>
          <a:lstStyle/>
          <a:p>
            <a:r>
              <a:rPr lang="en-US" sz="3200" dirty="0"/>
              <a:t>Land Status Record</a:t>
            </a:r>
          </a:p>
        </p:txBody>
      </p:sp>
      <p:sp>
        <p:nvSpPr>
          <p:cNvPr id="8" name="TextBox 7">
            <a:extLst>
              <a:ext uri="{FF2B5EF4-FFF2-40B4-BE49-F238E27FC236}">
                <a16:creationId xmlns:a16="http://schemas.microsoft.com/office/drawing/2014/main" id="{1B95BEEF-E649-E941-9B5F-F2417A2A8C40}"/>
              </a:ext>
            </a:extLst>
          </p:cNvPr>
          <p:cNvSpPr txBox="1"/>
          <p:nvPr/>
        </p:nvSpPr>
        <p:spPr>
          <a:xfrm>
            <a:off x="152400" y="948267"/>
            <a:ext cx="4639733" cy="4801314"/>
          </a:xfrm>
          <a:prstGeom prst="rect">
            <a:avLst/>
          </a:prstGeom>
          <a:noFill/>
        </p:spPr>
        <p:txBody>
          <a:bodyPr wrap="square" rtlCol="0">
            <a:spAutoFit/>
          </a:bodyPr>
          <a:lstStyle/>
          <a:p>
            <a:pPr marL="342900" indent="-342900">
              <a:buFont typeface="Wingdings" pitchFamily="2" charset="2"/>
              <a:buChar char="q"/>
            </a:pPr>
            <a:r>
              <a:rPr lang="en-US" dirty="0"/>
              <a:t>The BLM maintains various land plats for each township</a:t>
            </a:r>
          </a:p>
          <a:p>
            <a:pPr marL="800100" lvl="1" indent="-342900">
              <a:buFont typeface="Wingdings" pitchFamily="2" charset="2"/>
              <a:buChar char="q"/>
            </a:pPr>
            <a:r>
              <a:rPr lang="en-US" dirty="0"/>
              <a:t>Master Title Plat </a:t>
            </a:r>
          </a:p>
          <a:p>
            <a:pPr marL="800100" lvl="1" indent="-342900">
              <a:buFont typeface="Wingdings" pitchFamily="2" charset="2"/>
              <a:buChar char="q"/>
            </a:pPr>
            <a:r>
              <a:rPr lang="en-US" dirty="0"/>
              <a:t>Oil and Gas Plat </a:t>
            </a:r>
          </a:p>
          <a:p>
            <a:pPr marL="800100" lvl="1" indent="-342900">
              <a:buFont typeface="Wingdings" pitchFamily="2" charset="2"/>
              <a:buChar char="q"/>
            </a:pPr>
            <a:r>
              <a:rPr lang="en-US" dirty="0"/>
              <a:t>and many others</a:t>
            </a:r>
          </a:p>
          <a:p>
            <a:pPr lvl="1"/>
            <a:endParaRPr lang="en-US" dirty="0"/>
          </a:p>
          <a:p>
            <a:pPr marL="342900" indent="-342900">
              <a:buFont typeface="Wingdings" pitchFamily="2" charset="2"/>
              <a:buChar char="q"/>
            </a:pPr>
            <a:r>
              <a:rPr lang="en-US" dirty="0"/>
              <a:t>These plats indicate which lands are currently owned by the federal government, agency jurisdiction, and rights reserved to the federal government on private land, such as a mineral reservation in a patent. Additionally, plats are useful tools to determine what rights may exist on the lands, such as rights-of-way, fences, land management areas, and other uses, and should include all current </a:t>
            </a:r>
            <a:r>
              <a:rPr lang="en-US" b="1" dirty="0"/>
              <a:t>federal oil and gas leases</a:t>
            </a:r>
            <a:r>
              <a:rPr lang="en-US" dirty="0"/>
              <a:t>. </a:t>
            </a:r>
          </a:p>
        </p:txBody>
      </p:sp>
    </p:spTree>
    <p:extLst>
      <p:ext uri="{BB962C8B-B14F-4D97-AF65-F5344CB8AC3E}">
        <p14:creationId xmlns:p14="http://schemas.microsoft.com/office/powerpoint/2010/main" val="171153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C428-622C-44BC-917C-23218EA62234}"/>
              </a:ext>
            </a:extLst>
          </p:cNvPr>
          <p:cNvSpPr>
            <a:spLocks noGrp="1"/>
          </p:cNvSpPr>
          <p:nvPr>
            <p:ph type="ctrTitle"/>
          </p:nvPr>
        </p:nvSpPr>
        <p:spPr>
          <a:xfrm>
            <a:off x="0" y="0"/>
            <a:ext cx="3877190" cy="650017"/>
          </a:xfrm>
        </p:spPr>
        <p:txBody>
          <a:bodyPr>
            <a:normAutofit/>
          </a:bodyPr>
          <a:lstStyle/>
          <a:p>
            <a:pPr algn="l"/>
            <a:r>
              <a:rPr lang="en-US" sz="3200" dirty="0"/>
              <a:t>OG  PLAT</a:t>
            </a:r>
          </a:p>
        </p:txBody>
      </p:sp>
      <p:pic>
        <p:nvPicPr>
          <p:cNvPr id="7" name="Picture 6">
            <a:extLst>
              <a:ext uri="{FF2B5EF4-FFF2-40B4-BE49-F238E27FC236}">
                <a16:creationId xmlns:a16="http://schemas.microsoft.com/office/drawing/2014/main" id="{D45BA0C3-CD30-4032-9C7F-9F6F46F70EE8}"/>
              </a:ext>
            </a:extLst>
          </p:cNvPr>
          <p:cNvPicPr>
            <a:picLocks noChangeAspect="1"/>
          </p:cNvPicPr>
          <p:nvPr/>
        </p:nvPicPr>
        <p:blipFill>
          <a:blip r:embed="rId2"/>
          <a:stretch>
            <a:fillRect/>
          </a:stretch>
        </p:blipFill>
        <p:spPr>
          <a:xfrm>
            <a:off x="3708400" y="0"/>
            <a:ext cx="8483600" cy="6858000"/>
          </a:xfrm>
          <a:prstGeom prst="rect">
            <a:avLst/>
          </a:prstGeom>
        </p:spPr>
      </p:pic>
      <p:sp>
        <p:nvSpPr>
          <p:cNvPr id="4" name="TextBox 3">
            <a:extLst>
              <a:ext uri="{FF2B5EF4-FFF2-40B4-BE49-F238E27FC236}">
                <a16:creationId xmlns:a16="http://schemas.microsoft.com/office/drawing/2014/main" id="{6CED6C38-425F-1340-BE18-A872F90CF615}"/>
              </a:ext>
            </a:extLst>
          </p:cNvPr>
          <p:cNvSpPr txBox="1"/>
          <p:nvPr/>
        </p:nvSpPr>
        <p:spPr>
          <a:xfrm>
            <a:off x="152400" y="829733"/>
            <a:ext cx="3556000" cy="2862322"/>
          </a:xfrm>
          <a:prstGeom prst="rect">
            <a:avLst/>
          </a:prstGeom>
          <a:noFill/>
        </p:spPr>
        <p:txBody>
          <a:bodyPr wrap="square" rtlCol="0">
            <a:spAutoFit/>
          </a:bodyPr>
          <a:lstStyle/>
          <a:p>
            <a:pPr marL="285750" indent="-285750">
              <a:buFont typeface="Wingdings" pitchFamily="2" charset="2"/>
              <a:buChar char="q"/>
            </a:pPr>
            <a:r>
              <a:rPr lang="en-US" dirty="0"/>
              <a:t>Things to note:</a:t>
            </a:r>
          </a:p>
          <a:p>
            <a:endParaRPr lang="en-US" dirty="0"/>
          </a:p>
          <a:p>
            <a:pPr marL="285750" indent="-285750">
              <a:buFont typeface="Wingdings" pitchFamily="2" charset="2"/>
              <a:buChar char="q"/>
            </a:pPr>
            <a:r>
              <a:rPr lang="en-US" dirty="0"/>
              <a:t>Notations on the side of the plat</a:t>
            </a:r>
          </a:p>
          <a:p>
            <a:endParaRPr lang="en-US" dirty="0"/>
          </a:p>
          <a:p>
            <a:pPr marL="285750" indent="-285750">
              <a:buFont typeface="Wingdings" pitchFamily="2" charset="2"/>
              <a:buChar char="q"/>
            </a:pPr>
            <a:r>
              <a:rPr lang="en-US" dirty="0"/>
              <a:t>Updated date</a:t>
            </a:r>
          </a:p>
          <a:p>
            <a:endParaRPr lang="en-US" dirty="0"/>
          </a:p>
          <a:p>
            <a:pPr marL="285750" indent="-285750">
              <a:buFont typeface="Wingdings" pitchFamily="2" charset="2"/>
              <a:buChar char="q"/>
            </a:pPr>
            <a:r>
              <a:rPr lang="en-US" dirty="0"/>
              <a:t>Reference Center</a:t>
            </a:r>
          </a:p>
          <a:p>
            <a:pPr marL="742950" lvl="1" indent="-285750">
              <a:buFont typeface="Wingdings" pitchFamily="2" charset="2"/>
              <a:buChar char="q"/>
            </a:pPr>
            <a:r>
              <a:rPr lang="en-US" dirty="0"/>
              <a:t>https://glorecords.blm.gov/reference/downloads/WY_Explanatory_Township.pdf</a:t>
            </a:r>
          </a:p>
        </p:txBody>
      </p:sp>
    </p:spTree>
    <p:extLst>
      <p:ext uri="{BB962C8B-B14F-4D97-AF65-F5344CB8AC3E}">
        <p14:creationId xmlns:p14="http://schemas.microsoft.com/office/powerpoint/2010/main" val="29859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804E10-874D-4B5E-89DD-C474046B6A75}"/>
              </a:ext>
            </a:extLst>
          </p:cNvPr>
          <p:cNvSpPr>
            <a:spLocks noGrp="1"/>
          </p:cNvSpPr>
          <p:nvPr>
            <p:ph type="subTitle" idx="1"/>
          </p:nvPr>
        </p:nvSpPr>
        <p:spPr>
          <a:xfrm>
            <a:off x="7360289" y="2239329"/>
            <a:ext cx="4425377" cy="595311"/>
          </a:xfrm>
        </p:spPr>
        <p:txBody>
          <a:bodyPr>
            <a:normAutofit/>
          </a:bodyPr>
          <a:lstStyle/>
          <a:p>
            <a:r>
              <a:rPr lang="en-US" dirty="0">
                <a:solidFill>
                  <a:schemeClr val="tx1"/>
                </a:solidFill>
              </a:rPr>
              <a:t>Master Title Plat Below</a:t>
            </a:r>
          </a:p>
        </p:txBody>
      </p:sp>
      <p:pic>
        <p:nvPicPr>
          <p:cNvPr id="8" name="Picture 7">
            <a:extLst>
              <a:ext uri="{FF2B5EF4-FFF2-40B4-BE49-F238E27FC236}">
                <a16:creationId xmlns:a16="http://schemas.microsoft.com/office/drawing/2014/main" id="{D3F15472-8CDB-4787-9D2F-852D538D5DAF}"/>
              </a:ext>
            </a:extLst>
          </p:cNvPr>
          <p:cNvPicPr>
            <a:picLocks noChangeAspect="1"/>
          </p:cNvPicPr>
          <p:nvPr/>
        </p:nvPicPr>
        <p:blipFill>
          <a:blip r:embed="rId2"/>
          <a:stretch>
            <a:fillRect/>
          </a:stretch>
        </p:blipFill>
        <p:spPr>
          <a:xfrm>
            <a:off x="0" y="0"/>
            <a:ext cx="6953955" cy="3911600"/>
          </a:xfrm>
          <a:prstGeom prst="rect">
            <a:avLst/>
          </a:prstGeom>
        </p:spPr>
      </p:pic>
      <p:pic>
        <p:nvPicPr>
          <p:cNvPr id="9" name="Picture 8">
            <a:extLst>
              <a:ext uri="{FF2B5EF4-FFF2-40B4-BE49-F238E27FC236}">
                <a16:creationId xmlns:a16="http://schemas.microsoft.com/office/drawing/2014/main" id="{E726A121-C470-4D9A-9E2A-C868D6829DE0}"/>
              </a:ext>
            </a:extLst>
          </p:cNvPr>
          <p:cNvPicPr>
            <a:picLocks noChangeAspect="1"/>
          </p:cNvPicPr>
          <p:nvPr/>
        </p:nvPicPr>
        <p:blipFill>
          <a:blip r:embed="rId3"/>
          <a:stretch>
            <a:fillRect/>
          </a:stretch>
        </p:blipFill>
        <p:spPr>
          <a:xfrm>
            <a:off x="5238044" y="2946400"/>
            <a:ext cx="6953956" cy="3911600"/>
          </a:xfrm>
          <a:prstGeom prst="rect">
            <a:avLst/>
          </a:prstGeom>
        </p:spPr>
      </p:pic>
      <p:sp>
        <p:nvSpPr>
          <p:cNvPr id="6" name="Subtitle 2">
            <a:extLst>
              <a:ext uri="{FF2B5EF4-FFF2-40B4-BE49-F238E27FC236}">
                <a16:creationId xmlns:a16="http://schemas.microsoft.com/office/drawing/2014/main" id="{79D3E240-230F-B74E-AC88-E1E91D167C4B}"/>
              </a:ext>
            </a:extLst>
          </p:cNvPr>
          <p:cNvSpPr txBox="1">
            <a:spLocks/>
          </p:cNvSpPr>
          <p:nvPr/>
        </p:nvSpPr>
        <p:spPr>
          <a:xfrm>
            <a:off x="230507" y="4078764"/>
            <a:ext cx="4425377" cy="595311"/>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solidFill>
                  <a:schemeClr val="tx1"/>
                </a:solidFill>
              </a:rPr>
              <a:t>OG Plat Above</a:t>
            </a:r>
          </a:p>
        </p:txBody>
      </p:sp>
    </p:spTree>
    <p:extLst>
      <p:ext uri="{BB962C8B-B14F-4D97-AF65-F5344CB8AC3E}">
        <p14:creationId xmlns:p14="http://schemas.microsoft.com/office/powerpoint/2010/main" val="1631339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55C04-3E12-4F1C-958B-8F10E652199C}"/>
              </a:ext>
            </a:extLst>
          </p:cNvPr>
          <p:cNvSpPr>
            <a:spLocks noGrp="1"/>
          </p:cNvSpPr>
          <p:nvPr>
            <p:ph type="ctrTitle"/>
          </p:nvPr>
        </p:nvSpPr>
        <p:spPr>
          <a:xfrm>
            <a:off x="1990725" y="5006953"/>
            <a:ext cx="9144000" cy="1641490"/>
          </a:xfrm>
        </p:spPr>
        <p:txBody>
          <a:bodyPr>
            <a:normAutofit/>
          </a:bodyPr>
          <a:lstStyle/>
          <a:p>
            <a:r>
              <a:rPr lang="en-US" sz="6000" dirty="0">
                <a:solidFill>
                  <a:schemeClr val="tx1"/>
                </a:solidFill>
                <a:effectLst/>
              </a:rPr>
              <a:t>LR2000 Server Room</a:t>
            </a:r>
          </a:p>
        </p:txBody>
      </p:sp>
      <p:sp>
        <p:nvSpPr>
          <p:cNvPr id="3" name="Subtitle 2">
            <a:extLst>
              <a:ext uri="{FF2B5EF4-FFF2-40B4-BE49-F238E27FC236}">
                <a16:creationId xmlns:a16="http://schemas.microsoft.com/office/drawing/2014/main" id="{EE210375-827B-435C-8A21-DC2B128CD014}"/>
              </a:ext>
            </a:extLst>
          </p:cNvPr>
          <p:cNvSpPr>
            <a:spLocks noGrp="1"/>
          </p:cNvSpPr>
          <p:nvPr>
            <p:ph type="subTitle" idx="1"/>
          </p:nvPr>
        </p:nvSpPr>
        <p:spPr>
          <a:xfrm>
            <a:off x="2071532" y="5948426"/>
            <a:ext cx="9144000" cy="574490"/>
          </a:xfrm>
        </p:spPr>
        <p:txBody>
          <a:bodyPr>
            <a:normAutofit/>
          </a:bodyPr>
          <a:lstStyle/>
          <a:p>
            <a:r>
              <a:rPr lang="en-US" dirty="0">
                <a:solidFill>
                  <a:schemeClr val="tx1"/>
                </a:solidFill>
              </a:rPr>
              <a:t>Circa LR2000 pre-update</a:t>
            </a:r>
          </a:p>
        </p:txBody>
      </p:sp>
      <p:pic>
        <p:nvPicPr>
          <p:cNvPr id="6" name="Picture 2">
            <a:extLst>
              <a:ext uri="{FF2B5EF4-FFF2-40B4-BE49-F238E27FC236}">
                <a16:creationId xmlns:a16="http://schemas.microsoft.com/office/drawing/2014/main" id="{2AAA3085-2807-471C-BBE3-D0CB5348B8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474" b="16741"/>
          <a:stretch/>
        </p:blipFill>
        <p:spPr bwMode="auto">
          <a:xfrm>
            <a:off x="0" y="0"/>
            <a:ext cx="12191980" cy="469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582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F8847-1372-445D-A0C7-8A144883BDFF}"/>
              </a:ext>
            </a:extLst>
          </p:cNvPr>
          <p:cNvSpPr>
            <a:spLocks noGrp="1"/>
          </p:cNvSpPr>
          <p:nvPr>
            <p:ph type="ctrTitle"/>
          </p:nvPr>
        </p:nvSpPr>
        <p:spPr>
          <a:xfrm>
            <a:off x="0" y="17161"/>
            <a:ext cx="4268107" cy="883716"/>
          </a:xfrm>
        </p:spPr>
        <p:txBody>
          <a:bodyPr>
            <a:noAutofit/>
          </a:bodyPr>
          <a:lstStyle/>
          <a:p>
            <a:pPr algn="just"/>
            <a:r>
              <a:rPr lang="en-US" sz="5400" dirty="0"/>
              <a:t>LR2000</a:t>
            </a:r>
          </a:p>
        </p:txBody>
      </p:sp>
      <p:sp>
        <p:nvSpPr>
          <p:cNvPr id="3" name="Subtitle 2">
            <a:extLst>
              <a:ext uri="{FF2B5EF4-FFF2-40B4-BE49-F238E27FC236}">
                <a16:creationId xmlns:a16="http://schemas.microsoft.com/office/drawing/2014/main" id="{6FAB3509-79BF-4450-9D9A-F52B135F0D4A}"/>
              </a:ext>
            </a:extLst>
          </p:cNvPr>
          <p:cNvSpPr>
            <a:spLocks noGrp="1"/>
          </p:cNvSpPr>
          <p:nvPr>
            <p:ph type="subTitle" idx="1"/>
          </p:nvPr>
        </p:nvSpPr>
        <p:spPr>
          <a:xfrm>
            <a:off x="217419" y="900877"/>
            <a:ext cx="9969763" cy="3461836"/>
          </a:xfrm>
        </p:spPr>
        <p:txBody>
          <a:bodyPr>
            <a:normAutofit lnSpcReduction="10000"/>
          </a:bodyPr>
          <a:lstStyle/>
          <a:p>
            <a:pPr algn="l">
              <a:spcBef>
                <a:spcPts val="0"/>
              </a:spcBef>
            </a:pPr>
            <a:r>
              <a:rPr lang="en-US" sz="2400" dirty="0">
                <a:solidFill>
                  <a:schemeClr val="tx1"/>
                </a:solidFill>
                <a:hlinkClick r:id="rId2"/>
              </a:rPr>
              <a:t>www.blm.gov/lr2000</a:t>
            </a:r>
            <a:r>
              <a:rPr lang="en-US" sz="2400" dirty="0">
                <a:solidFill>
                  <a:schemeClr val="tx1"/>
                </a:solidFill>
              </a:rPr>
              <a:t> </a:t>
            </a:r>
          </a:p>
          <a:p>
            <a:pPr algn="l">
              <a:spcBef>
                <a:spcPts val="0"/>
              </a:spcBef>
            </a:pPr>
            <a:endParaRPr lang="en-US" sz="2400" dirty="0">
              <a:solidFill>
                <a:schemeClr val="tx1"/>
              </a:solidFill>
              <a:latin typeface="+mn-lt"/>
            </a:endParaRPr>
          </a:p>
          <a:p>
            <a:pPr algn="l">
              <a:spcBef>
                <a:spcPts val="0"/>
              </a:spcBef>
            </a:pPr>
            <a:r>
              <a:rPr lang="en-US" sz="2400" dirty="0">
                <a:solidFill>
                  <a:schemeClr val="tx1"/>
                </a:solidFill>
                <a:latin typeface="+mn-lt"/>
              </a:rPr>
              <a:t>LR2000 is a searchable database for reports on BLM authorizations</a:t>
            </a:r>
            <a:br>
              <a:rPr lang="en-US" sz="2400" dirty="0">
                <a:solidFill>
                  <a:schemeClr val="tx1"/>
                </a:solidFill>
                <a:latin typeface="+mn-lt"/>
              </a:rPr>
            </a:br>
            <a:endParaRPr lang="en-US" sz="2400" dirty="0">
              <a:solidFill>
                <a:schemeClr val="tx1"/>
              </a:solidFill>
              <a:latin typeface="+mn-lt"/>
            </a:endParaRPr>
          </a:p>
          <a:p>
            <a:pPr marL="342900" indent="-342900" algn="just">
              <a:spcBef>
                <a:spcPts val="0"/>
              </a:spcBef>
              <a:spcAft>
                <a:spcPts val="0"/>
              </a:spcAft>
              <a:buFont typeface="Wingdings" panose="05000000000000000000" pitchFamily="2" charset="2"/>
              <a:buChar char="q"/>
            </a:pPr>
            <a:r>
              <a:rPr lang="en-US" sz="2400" dirty="0">
                <a:solidFill>
                  <a:schemeClr val="tx1"/>
                </a:solidFill>
                <a:latin typeface="+mn-lt"/>
              </a:rPr>
              <a:t>Geographic Index Report</a:t>
            </a:r>
          </a:p>
          <a:p>
            <a:pPr marL="800100" lvl="1" indent="-342900" algn="just">
              <a:spcBef>
                <a:spcPts val="0"/>
              </a:spcBef>
              <a:buFont typeface="Wingdings" panose="05000000000000000000" pitchFamily="2" charset="2"/>
              <a:buChar char="q"/>
            </a:pPr>
            <a:r>
              <a:rPr lang="en-US" sz="1800" dirty="0">
                <a:solidFill>
                  <a:schemeClr val="tx1"/>
                </a:solidFill>
              </a:rPr>
              <a:t>authorizations for a specific section of land</a:t>
            </a:r>
          </a:p>
          <a:p>
            <a:pPr lvl="1" algn="just">
              <a:spcBef>
                <a:spcPts val="0"/>
              </a:spcBef>
            </a:pPr>
            <a:endParaRPr lang="en-US" sz="1800" dirty="0">
              <a:solidFill>
                <a:schemeClr val="tx1"/>
              </a:solidFill>
            </a:endParaRPr>
          </a:p>
          <a:p>
            <a:pPr marL="342900" indent="-342900" algn="just">
              <a:spcBef>
                <a:spcPts val="0"/>
              </a:spcBef>
              <a:buFont typeface="Wingdings" panose="05000000000000000000" pitchFamily="2" charset="2"/>
              <a:buChar char="q"/>
            </a:pPr>
            <a:r>
              <a:rPr lang="en-US" sz="2400" dirty="0">
                <a:solidFill>
                  <a:schemeClr val="tx1"/>
                </a:solidFill>
                <a:latin typeface="+mn-lt"/>
              </a:rPr>
              <a:t>Serial Register Page</a:t>
            </a:r>
          </a:p>
          <a:p>
            <a:pPr marL="800100" lvl="1" indent="-342900" algn="just">
              <a:spcBef>
                <a:spcPts val="0"/>
              </a:spcBef>
              <a:buFont typeface="Wingdings" panose="05000000000000000000" pitchFamily="2" charset="2"/>
              <a:buChar char="q"/>
            </a:pPr>
            <a:r>
              <a:rPr lang="en-US" sz="1800" dirty="0">
                <a:solidFill>
                  <a:schemeClr val="tx1"/>
                </a:solidFill>
              </a:rPr>
              <a:t>snapshot of the BLM authorizations for one lease</a:t>
            </a:r>
          </a:p>
          <a:p>
            <a:pPr marL="800100" lvl="1" indent="-342900" algn="just">
              <a:spcBef>
                <a:spcPts val="0"/>
              </a:spcBef>
              <a:buFont typeface="Wingdings" panose="05000000000000000000" pitchFamily="2" charset="2"/>
              <a:buChar char="q"/>
            </a:pPr>
            <a:r>
              <a:rPr lang="en-US" sz="1800" dirty="0">
                <a:solidFill>
                  <a:schemeClr val="tx1"/>
                </a:solidFill>
              </a:rPr>
              <a:t>Lease status (active, expired, etc.), affected lands, acreage amounts, relevant dates (e.g., the effective date and expiration date), if production was achieved, communitizations, units, current record title owner and any operating rights owner recognized by the BLM and may contain entries relating to recent assignments that have not yet been included in the lease file.</a:t>
            </a:r>
          </a:p>
        </p:txBody>
      </p:sp>
      <p:sp>
        <p:nvSpPr>
          <p:cNvPr id="4" name="TextBox 3">
            <a:extLst>
              <a:ext uri="{FF2B5EF4-FFF2-40B4-BE49-F238E27FC236}">
                <a16:creationId xmlns:a16="http://schemas.microsoft.com/office/drawing/2014/main" id="{14CD8042-7493-434E-B38F-AF9D4459CFBC}"/>
              </a:ext>
            </a:extLst>
          </p:cNvPr>
          <p:cNvSpPr txBox="1"/>
          <p:nvPr/>
        </p:nvSpPr>
        <p:spPr>
          <a:xfrm>
            <a:off x="217419" y="4550251"/>
            <a:ext cx="4391025" cy="2308324"/>
          </a:xfrm>
          <a:prstGeom prst="rect">
            <a:avLst/>
          </a:prstGeom>
          <a:noFill/>
        </p:spPr>
        <p:txBody>
          <a:bodyPr wrap="square" rtlCol="0">
            <a:spAutoFit/>
          </a:bodyPr>
          <a:lstStyle/>
          <a:p>
            <a:pPr>
              <a:spcBef>
                <a:spcPts val="0"/>
              </a:spcBef>
              <a:spcAft>
                <a:spcPts val="0"/>
              </a:spcAft>
            </a:pPr>
            <a:r>
              <a:rPr lang="en-US" sz="2400" dirty="0"/>
              <a:t>The LR2000 does NOT include:</a:t>
            </a:r>
          </a:p>
          <a:p>
            <a:pPr marL="342900" indent="-342900" algn="just">
              <a:spcBef>
                <a:spcPts val="0"/>
              </a:spcBef>
              <a:spcAft>
                <a:spcPts val="0"/>
              </a:spcAft>
              <a:buFont typeface="Wingdings" panose="05000000000000000000" pitchFamily="2" charset="2"/>
              <a:buChar char="q"/>
            </a:pPr>
            <a:r>
              <a:rPr lang="en-US" sz="2400" dirty="0"/>
              <a:t>Deeds</a:t>
            </a:r>
          </a:p>
          <a:p>
            <a:pPr marL="342900" indent="-342900" algn="just">
              <a:spcBef>
                <a:spcPts val="0"/>
              </a:spcBef>
              <a:spcAft>
                <a:spcPts val="0"/>
              </a:spcAft>
              <a:buFont typeface="Wingdings" panose="05000000000000000000" pitchFamily="2" charset="2"/>
              <a:buChar char="q"/>
            </a:pPr>
            <a:r>
              <a:rPr lang="en-US" sz="2400" dirty="0"/>
              <a:t>Leases</a:t>
            </a:r>
          </a:p>
          <a:p>
            <a:pPr marL="342900" indent="-342900" algn="just">
              <a:spcBef>
                <a:spcPts val="0"/>
              </a:spcBef>
              <a:spcAft>
                <a:spcPts val="0"/>
              </a:spcAft>
              <a:buFont typeface="Wingdings" panose="05000000000000000000" pitchFamily="2" charset="2"/>
              <a:buChar char="q"/>
            </a:pPr>
            <a:r>
              <a:rPr lang="en-US" sz="2400" dirty="0"/>
              <a:t>Public Lands Orders</a:t>
            </a:r>
          </a:p>
          <a:p>
            <a:pPr marL="342900" indent="-342900" algn="just">
              <a:spcBef>
                <a:spcPts val="0"/>
              </a:spcBef>
              <a:spcAft>
                <a:spcPts val="0"/>
              </a:spcAft>
              <a:buFont typeface="Wingdings" panose="05000000000000000000" pitchFamily="2" charset="2"/>
              <a:buChar char="q"/>
            </a:pPr>
            <a:r>
              <a:rPr lang="en-US" sz="2400" dirty="0"/>
              <a:t>Case Files</a:t>
            </a:r>
          </a:p>
          <a:p>
            <a:endParaRPr lang="en-US" sz="2400" dirty="0"/>
          </a:p>
        </p:txBody>
      </p:sp>
    </p:spTree>
    <p:extLst>
      <p:ext uri="{BB962C8B-B14F-4D97-AF65-F5344CB8AC3E}">
        <p14:creationId xmlns:p14="http://schemas.microsoft.com/office/powerpoint/2010/main" val="428138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027D1-AD7A-4FC2-8A51-7E6553DA7EBE}"/>
              </a:ext>
            </a:extLst>
          </p:cNvPr>
          <p:cNvSpPr>
            <a:spLocks noGrp="1"/>
          </p:cNvSpPr>
          <p:nvPr>
            <p:ph type="title"/>
          </p:nvPr>
        </p:nvSpPr>
        <p:spPr>
          <a:xfrm>
            <a:off x="790575" y="0"/>
            <a:ext cx="10515600" cy="1325563"/>
          </a:xfrm>
        </p:spPr>
        <p:txBody>
          <a:bodyPr/>
          <a:lstStyle/>
          <a:p>
            <a:pPr algn="ctr"/>
            <a:r>
              <a:rPr lang="en-US" dirty="0"/>
              <a:t>ROADMAP</a:t>
            </a:r>
          </a:p>
        </p:txBody>
      </p:sp>
      <p:sp>
        <p:nvSpPr>
          <p:cNvPr id="3" name="TextBox 2">
            <a:extLst>
              <a:ext uri="{FF2B5EF4-FFF2-40B4-BE49-F238E27FC236}">
                <a16:creationId xmlns:a16="http://schemas.microsoft.com/office/drawing/2014/main" id="{BFD8011B-757B-4E5E-9E2E-3BA6DF2B412B}"/>
              </a:ext>
            </a:extLst>
          </p:cNvPr>
          <p:cNvSpPr txBox="1"/>
          <p:nvPr/>
        </p:nvSpPr>
        <p:spPr>
          <a:xfrm>
            <a:off x="604892" y="1543308"/>
            <a:ext cx="3972811" cy="5663089"/>
          </a:xfrm>
          <a:prstGeom prst="rect">
            <a:avLst/>
          </a:prstGeom>
          <a:noFill/>
        </p:spPr>
        <p:txBody>
          <a:bodyPr wrap="square" rtlCol="0">
            <a:spAutoFit/>
          </a:bodyPr>
          <a:lstStyle/>
          <a:p>
            <a:pPr marL="342900" indent="-342900">
              <a:buFont typeface="+mj-lt"/>
              <a:buAutoNum type="arabicPeriod"/>
            </a:pPr>
            <a:r>
              <a:rPr lang="en-US" sz="2400" dirty="0"/>
              <a:t>BLM Lands and Federal Leasing  Overview </a:t>
            </a:r>
          </a:p>
          <a:p>
            <a:pPr marL="342900" indent="-342900">
              <a:buFont typeface="+mj-lt"/>
              <a:buAutoNum type="arabicPeriod"/>
            </a:pPr>
            <a:r>
              <a:rPr lang="en-US" sz="2400" dirty="0"/>
              <a:t>Federal Lease Terminology </a:t>
            </a:r>
          </a:p>
          <a:p>
            <a:pPr marL="342900" indent="-342900">
              <a:buFont typeface="+mj-lt"/>
              <a:buAutoNum type="arabicPeriod"/>
            </a:pPr>
            <a:r>
              <a:rPr lang="en-US" sz="2400" dirty="0"/>
              <a:t>Federal Lease Conveyance  Examples</a:t>
            </a:r>
          </a:p>
          <a:p>
            <a:pPr marL="342900" indent="-342900">
              <a:buFont typeface="+mj-lt"/>
              <a:buAutoNum type="arabicPeriod"/>
            </a:pPr>
            <a:r>
              <a:rPr lang="en-US" sz="2400" dirty="0"/>
              <a:t>Federal vs. Fee Confusion </a:t>
            </a:r>
          </a:p>
          <a:p>
            <a:pPr marL="342900" indent="-342900">
              <a:buFont typeface="+mj-lt"/>
              <a:buAutoNum type="arabicPeriod"/>
            </a:pPr>
            <a:r>
              <a:rPr lang="en-US" sz="2400" dirty="0"/>
              <a:t>Records</a:t>
            </a:r>
          </a:p>
          <a:p>
            <a:pPr marL="342900" indent="-342900">
              <a:buFont typeface="+mj-lt"/>
              <a:buAutoNum type="arabicPeriod"/>
            </a:pPr>
            <a:r>
              <a:rPr lang="en-US" sz="2400" dirty="0"/>
              <a:t>Two Chains </a:t>
            </a:r>
          </a:p>
          <a:p>
            <a:pPr marL="342900" indent="-342900">
              <a:buFont typeface="+mj-lt"/>
              <a:buAutoNum type="arabicPeriod"/>
            </a:pPr>
            <a:r>
              <a:rPr lang="en-US" sz="2400" dirty="0"/>
              <a:t>GLO Records</a:t>
            </a:r>
          </a:p>
          <a:p>
            <a:pPr marL="342900" indent="-342900">
              <a:buFont typeface="+mj-lt"/>
              <a:buAutoNum type="arabicPeriod"/>
            </a:pPr>
            <a:r>
              <a:rPr lang="en-US" sz="2400" dirty="0"/>
              <a:t>LR2000</a:t>
            </a:r>
          </a:p>
          <a:p>
            <a:pPr marL="342900" indent="-342900">
              <a:buFont typeface="+mj-lt"/>
              <a:buAutoNum type="arabicPeriod"/>
            </a:pPr>
            <a:r>
              <a:rPr lang="en-US" sz="2400" dirty="0"/>
              <a:t>WOGCC</a:t>
            </a:r>
          </a:p>
          <a:p>
            <a:pPr lvl="1"/>
            <a:endParaRPr lang="en-US" sz="1400" dirty="0"/>
          </a:p>
          <a:p>
            <a:pPr marL="800100" lvl="1" indent="-342900">
              <a:buFont typeface="+mj-lt"/>
              <a:buAutoNum type="arabicPeriod"/>
            </a:pPr>
            <a:endParaRPr lang="en-US" sz="1400" dirty="0"/>
          </a:p>
          <a:p>
            <a:pPr marL="800100" lvl="1" indent="-342900">
              <a:buFont typeface="+mj-lt"/>
              <a:buAutoNum type="arabicPeriod"/>
            </a:pPr>
            <a:endParaRPr lang="en-US" sz="1400" dirty="0"/>
          </a:p>
          <a:p>
            <a:pPr marL="1257300" lvl="2" indent="-342900">
              <a:buFont typeface="+mj-lt"/>
              <a:buAutoNum type="arabicPeriod"/>
            </a:pPr>
            <a:endParaRPr lang="en-US" sz="1400" dirty="0"/>
          </a:p>
          <a:p>
            <a:pPr marL="1257300" lvl="2" indent="-342900">
              <a:buFont typeface="+mj-lt"/>
              <a:buAutoNum type="arabicPeriod"/>
            </a:pPr>
            <a:endParaRPr lang="en-US" sz="1400" dirty="0"/>
          </a:p>
          <a:p>
            <a:pPr marL="1257300" lvl="2" indent="-342900">
              <a:buFont typeface="+mj-lt"/>
              <a:buAutoNum type="arabicPeriod"/>
            </a:pPr>
            <a:endParaRPr lang="en-US" sz="1400" dirty="0"/>
          </a:p>
          <a:p>
            <a:pPr marL="800100" lvl="1" indent="-342900">
              <a:buFont typeface="+mj-lt"/>
              <a:buAutoNum type="arabicPeriod"/>
            </a:pPr>
            <a:endParaRPr lang="en-US" sz="1400" dirty="0"/>
          </a:p>
        </p:txBody>
      </p:sp>
      <p:sp>
        <p:nvSpPr>
          <p:cNvPr id="4" name="TextBox 3">
            <a:extLst>
              <a:ext uri="{FF2B5EF4-FFF2-40B4-BE49-F238E27FC236}">
                <a16:creationId xmlns:a16="http://schemas.microsoft.com/office/drawing/2014/main" id="{E12ED7E9-AB31-4826-90FB-5CFA2C92811D}"/>
              </a:ext>
            </a:extLst>
          </p:cNvPr>
          <p:cNvSpPr txBox="1"/>
          <p:nvPr/>
        </p:nvSpPr>
        <p:spPr>
          <a:xfrm>
            <a:off x="7272670" y="1543308"/>
            <a:ext cx="4314438" cy="4524315"/>
          </a:xfrm>
          <a:prstGeom prst="rect">
            <a:avLst/>
          </a:prstGeom>
          <a:noFill/>
        </p:spPr>
        <p:txBody>
          <a:bodyPr wrap="square" rtlCol="0">
            <a:spAutoFit/>
          </a:bodyPr>
          <a:lstStyle/>
          <a:p>
            <a:pPr marL="342900" indent="-342900">
              <a:buAutoNum type="arabicPeriod"/>
            </a:pPr>
            <a:r>
              <a:rPr lang="en-US" sz="2400" dirty="0"/>
              <a:t>COVID-19 Updates and Discussion</a:t>
            </a:r>
          </a:p>
          <a:p>
            <a:pPr marL="342900" indent="-342900">
              <a:buAutoNum type="arabicPeriod"/>
            </a:pPr>
            <a:r>
              <a:rPr lang="en-US" sz="2400" dirty="0"/>
              <a:t>Federal Lease Extension Options</a:t>
            </a:r>
          </a:p>
          <a:p>
            <a:pPr marL="342900" indent="-342900">
              <a:buAutoNum type="arabicPeriod"/>
            </a:pPr>
            <a:r>
              <a:rPr lang="en-US" sz="2400" dirty="0"/>
              <a:t>Federal Lease Reinstatements</a:t>
            </a:r>
          </a:p>
          <a:p>
            <a:pPr marL="342900" indent="-342900">
              <a:buAutoNum type="arabicPeriod"/>
            </a:pPr>
            <a:r>
              <a:rPr lang="en-US" sz="2400" dirty="0"/>
              <a:t>BLM COVID-19 Relief</a:t>
            </a:r>
          </a:p>
          <a:p>
            <a:pPr marL="342900" indent="-342900">
              <a:buAutoNum type="arabicPeriod"/>
            </a:pPr>
            <a:r>
              <a:rPr lang="en-US" sz="2400" dirty="0"/>
              <a:t>Leases Status on LR2000 and other new features</a:t>
            </a:r>
          </a:p>
          <a:p>
            <a:pPr marL="342900" indent="-342900">
              <a:buAutoNum type="arabicPeriod"/>
            </a:pPr>
            <a:r>
              <a:rPr lang="en-US" sz="2400" dirty="0"/>
              <a:t>Unemployment &amp; Resources </a:t>
            </a:r>
          </a:p>
          <a:p>
            <a:pPr marL="342900" indent="-342900">
              <a:buAutoNum type="arabicPeriod"/>
            </a:pPr>
            <a:r>
              <a:rPr lang="en-US" sz="2400" dirty="0"/>
              <a:t>AAPL CEUs and Certifications</a:t>
            </a:r>
          </a:p>
          <a:p>
            <a:endParaRPr lang="en-US" sz="2400" dirty="0"/>
          </a:p>
        </p:txBody>
      </p:sp>
      <p:sp>
        <p:nvSpPr>
          <p:cNvPr id="5" name="TextBox 4">
            <a:extLst>
              <a:ext uri="{FF2B5EF4-FFF2-40B4-BE49-F238E27FC236}">
                <a16:creationId xmlns:a16="http://schemas.microsoft.com/office/drawing/2014/main" id="{D0F47754-1C67-8244-9831-A6F59401844E}"/>
              </a:ext>
            </a:extLst>
          </p:cNvPr>
          <p:cNvSpPr txBox="1"/>
          <p:nvPr/>
        </p:nvSpPr>
        <p:spPr>
          <a:xfrm>
            <a:off x="4271748" y="6018663"/>
            <a:ext cx="2825087" cy="461665"/>
          </a:xfrm>
          <a:prstGeom prst="rect">
            <a:avLst/>
          </a:prstGeom>
          <a:noFill/>
        </p:spPr>
        <p:txBody>
          <a:bodyPr wrap="square" rtlCol="0">
            <a:spAutoFit/>
          </a:bodyPr>
          <a:lstStyle/>
          <a:p>
            <a:r>
              <a:rPr lang="en-US" sz="2400" dirty="0"/>
              <a:t>Questions and Links</a:t>
            </a:r>
          </a:p>
        </p:txBody>
      </p:sp>
    </p:spTree>
    <p:extLst>
      <p:ext uri="{BB962C8B-B14F-4D97-AF65-F5344CB8AC3E}">
        <p14:creationId xmlns:p14="http://schemas.microsoft.com/office/powerpoint/2010/main" val="1419715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B6C85-DC26-4B23-86C4-5494A0FF2C1B}"/>
              </a:ext>
            </a:extLst>
          </p:cNvPr>
          <p:cNvSpPr>
            <a:spLocks noGrp="1"/>
          </p:cNvSpPr>
          <p:nvPr>
            <p:ph type="ctrTitle"/>
          </p:nvPr>
        </p:nvSpPr>
        <p:spPr>
          <a:xfrm>
            <a:off x="0" y="405207"/>
            <a:ext cx="4083243" cy="999336"/>
          </a:xfrm>
        </p:spPr>
        <p:txBody>
          <a:bodyPr>
            <a:normAutofit/>
          </a:bodyPr>
          <a:lstStyle/>
          <a:p>
            <a:r>
              <a:rPr lang="en-US" sz="5400" dirty="0">
                <a:solidFill>
                  <a:schemeClr val="tx1"/>
                </a:solidFill>
              </a:rPr>
              <a:t>LR2000 Tutorial</a:t>
            </a:r>
          </a:p>
        </p:txBody>
      </p:sp>
      <p:sp>
        <p:nvSpPr>
          <p:cNvPr id="4" name="Subtitle 2">
            <a:extLst>
              <a:ext uri="{FF2B5EF4-FFF2-40B4-BE49-F238E27FC236}">
                <a16:creationId xmlns:a16="http://schemas.microsoft.com/office/drawing/2014/main" id="{D7E9310F-A6C5-4A21-8917-8569DC095D95}"/>
              </a:ext>
            </a:extLst>
          </p:cNvPr>
          <p:cNvSpPr>
            <a:spLocks noGrp="1"/>
          </p:cNvSpPr>
          <p:nvPr>
            <p:ph type="subTitle" idx="1"/>
          </p:nvPr>
        </p:nvSpPr>
        <p:spPr>
          <a:xfrm>
            <a:off x="70616" y="277014"/>
            <a:ext cx="5478046" cy="5430173"/>
          </a:xfrm>
        </p:spPr>
        <p:txBody>
          <a:bodyPr>
            <a:normAutofit/>
          </a:bodyPr>
          <a:lstStyle/>
          <a:p>
            <a:pPr algn="l">
              <a:spcBef>
                <a:spcPts val="0"/>
              </a:spcBef>
              <a:spcAft>
                <a:spcPts val="0"/>
              </a:spcAft>
            </a:pPr>
            <a:r>
              <a:rPr lang="en-US" sz="2200" dirty="0">
                <a:solidFill>
                  <a:schemeClr val="tx1"/>
                </a:solidFill>
                <a:latin typeface="+mn-lt"/>
              </a:rPr>
              <a:t>Looking up Serial Register Pages (SRP) for Federal Leases in LR2000:</a:t>
            </a:r>
          </a:p>
          <a:p>
            <a:pPr algn="l">
              <a:spcBef>
                <a:spcPts val="0"/>
              </a:spcBef>
              <a:spcAft>
                <a:spcPts val="0"/>
              </a:spcAft>
            </a:pPr>
            <a:endParaRPr lang="en-US" sz="2200" dirty="0">
              <a:solidFill>
                <a:schemeClr val="tx1"/>
              </a:solidFill>
              <a:latin typeface="+mn-lt"/>
            </a:endParaRPr>
          </a:p>
          <a:p>
            <a:pPr marL="342900" indent="-342900" algn="l">
              <a:spcBef>
                <a:spcPts val="0"/>
              </a:spcBef>
              <a:spcAft>
                <a:spcPts val="0"/>
              </a:spcAft>
              <a:buFont typeface="Wingdings" panose="05000000000000000000" pitchFamily="2" charset="2"/>
              <a:buChar char="q"/>
            </a:pPr>
            <a:endParaRPr lang="en-US" sz="2200" dirty="0">
              <a:solidFill>
                <a:schemeClr val="tx1"/>
              </a:solidFill>
              <a:latin typeface="+mn-lt"/>
            </a:endParaRPr>
          </a:p>
          <a:p>
            <a:pPr algn="l">
              <a:spcBef>
                <a:spcPts val="0"/>
              </a:spcBef>
              <a:spcAft>
                <a:spcPts val="0"/>
              </a:spcAft>
            </a:pPr>
            <a:endParaRPr lang="en-US" sz="1000" dirty="0">
              <a:solidFill>
                <a:schemeClr val="tx1"/>
              </a:solidFill>
              <a:latin typeface="+mn-lt"/>
            </a:endParaRPr>
          </a:p>
          <a:p>
            <a:pPr marL="342900" indent="-342900" algn="l">
              <a:spcBef>
                <a:spcPts val="0"/>
              </a:spcBef>
              <a:spcAft>
                <a:spcPts val="0"/>
              </a:spcAft>
              <a:buFont typeface="Wingdings" panose="05000000000000000000" pitchFamily="2" charset="2"/>
              <a:buChar char="q"/>
            </a:pPr>
            <a:r>
              <a:rPr lang="en-US" sz="2200" dirty="0">
                <a:solidFill>
                  <a:schemeClr val="tx1"/>
                </a:solidFill>
                <a:latin typeface="+mn-lt"/>
              </a:rPr>
              <a:t>Individual Serial Number(s) – efficient if you know your exact Lease number.</a:t>
            </a:r>
          </a:p>
          <a:p>
            <a:pPr marL="342900" indent="-342900" algn="l">
              <a:spcBef>
                <a:spcPts val="0"/>
              </a:spcBef>
              <a:spcAft>
                <a:spcPts val="0"/>
              </a:spcAft>
              <a:buFont typeface="Wingdings" panose="05000000000000000000" pitchFamily="2" charset="2"/>
              <a:buChar char="q"/>
            </a:pPr>
            <a:endParaRPr lang="en-US" sz="2200" dirty="0">
              <a:solidFill>
                <a:schemeClr val="tx1"/>
              </a:solidFill>
              <a:latin typeface="+mn-lt"/>
            </a:endParaRPr>
          </a:p>
          <a:p>
            <a:pPr marL="342900" indent="-342900" algn="l">
              <a:spcBef>
                <a:spcPts val="0"/>
              </a:spcBef>
              <a:spcAft>
                <a:spcPts val="0"/>
              </a:spcAft>
              <a:buFont typeface="Wingdings" panose="05000000000000000000" pitchFamily="2" charset="2"/>
              <a:buChar char="q"/>
            </a:pPr>
            <a:endParaRPr lang="en-US" sz="2200" dirty="0">
              <a:solidFill>
                <a:schemeClr val="tx1"/>
              </a:solidFill>
              <a:latin typeface="+mn-lt"/>
            </a:endParaRPr>
          </a:p>
          <a:p>
            <a:pPr marL="342900" indent="-342900" algn="l">
              <a:spcBef>
                <a:spcPts val="0"/>
              </a:spcBef>
              <a:spcAft>
                <a:spcPts val="0"/>
              </a:spcAft>
              <a:buFont typeface="Wingdings" panose="05000000000000000000" pitchFamily="2" charset="2"/>
              <a:buChar char="q"/>
            </a:pPr>
            <a:r>
              <a:rPr lang="en-US" sz="2200" dirty="0">
                <a:solidFill>
                  <a:schemeClr val="tx1"/>
                </a:solidFill>
                <a:latin typeface="+mn-lt"/>
              </a:rPr>
              <a:t>Other Query Parameters – useful to look up all SRPs for the whole section, will show all current and expired oil, coal and other mineral leases, communitization agreements and unit agreements. </a:t>
            </a:r>
          </a:p>
        </p:txBody>
      </p:sp>
      <p:pic>
        <p:nvPicPr>
          <p:cNvPr id="3" name="Picture 2">
            <a:extLst>
              <a:ext uri="{FF2B5EF4-FFF2-40B4-BE49-F238E27FC236}">
                <a16:creationId xmlns:a16="http://schemas.microsoft.com/office/drawing/2014/main" id="{B05E8B3F-8069-4EAA-9223-7CD4EFB5BA78}"/>
              </a:ext>
            </a:extLst>
          </p:cNvPr>
          <p:cNvPicPr>
            <a:picLocks noChangeAspect="1"/>
          </p:cNvPicPr>
          <p:nvPr/>
        </p:nvPicPr>
        <p:blipFill>
          <a:blip r:embed="rId2"/>
          <a:stretch>
            <a:fillRect/>
          </a:stretch>
        </p:blipFill>
        <p:spPr>
          <a:xfrm>
            <a:off x="6338170" y="6633"/>
            <a:ext cx="5795379" cy="6851367"/>
          </a:xfrm>
          <a:prstGeom prst="rect">
            <a:avLst/>
          </a:prstGeom>
        </p:spPr>
      </p:pic>
    </p:spTree>
    <p:extLst>
      <p:ext uri="{BB962C8B-B14F-4D97-AF65-F5344CB8AC3E}">
        <p14:creationId xmlns:p14="http://schemas.microsoft.com/office/powerpoint/2010/main" val="382283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B6C85-DC26-4B23-86C4-5494A0FF2C1B}"/>
              </a:ext>
            </a:extLst>
          </p:cNvPr>
          <p:cNvSpPr>
            <a:spLocks noGrp="1"/>
          </p:cNvSpPr>
          <p:nvPr>
            <p:ph type="ctrTitle"/>
          </p:nvPr>
        </p:nvSpPr>
        <p:spPr>
          <a:xfrm>
            <a:off x="115824" y="247650"/>
            <a:ext cx="3554951" cy="1119709"/>
          </a:xfrm>
        </p:spPr>
        <p:txBody>
          <a:bodyPr>
            <a:normAutofit/>
          </a:bodyPr>
          <a:lstStyle/>
          <a:p>
            <a:r>
              <a:rPr lang="en-US" sz="5400" dirty="0">
                <a:solidFill>
                  <a:schemeClr val="tx1"/>
                </a:solidFill>
                <a:effectLst/>
              </a:rPr>
              <a:t>Individual SRP</a:t>
            </a:r>
          </a:p>
        </p:txBody>
      </p:sp>
      <p:sp>
        <p:nvSpPr>
          <p:cNvPr id="4" name="Subtitle 2">
            <a:extLst>
              <a:ext uri="{FF2B5EF4-FFF2-40B4-BE49-F238E27FC236}">
                <a16:creationId xmlns:a16="http://schemas.microsoft.com/office/drawing/2014/main" id="{D7E9310F-A6C5-4A21-8917-8569DC095D95}"/>
              </a:ext>
            </a:extLst>
          </p:cNvPr>
          <p:cNvSpPr>
            <a:spLocks noGrp="1"/>
          </p:cNvSpPr>
          <p:nvPr>
            <p:ph type="subTitle" idx="1"/>
          </p:nvPr>
        </p:nvSpPr>
        <p:spPr>
          <a:xfrm>
            <a:off x="115824" y="1061516"/>
            <a:ext cx="4926974" cy="5590109"/>
          </a:xfrm>
        </p:spPr>
        <p:txBody>
          <a:bodyPr>
            <a:noAutofit/>
          </a:bodyPr>
          <a:lstStyle/>
          <a:p>
            <a:pPr algn="l">
              <a:spcBef>
                <a:spcPts val="0"/>
              </a:spcBef>
              <a:spcAft>
                <a:spcPts val="0"/>
              </a:spcAft>
            </a:pPr>
            <a:r>
              <a:rPr lang="en-US" sz="2200" dirty="0">
                <a:solidFill>
                  <a:schemeClr val="tx1"/>
                </a:solidFill>
                <a:latin typeface="+mn-lt"/>
              </a:rPr>
              <a:t>Individual Serial Numbers:</a:t>
            </a:r>
          </a:p>
          <a:p>
            <a:pPr algn="l">
              <a:spcBef>
                <a:spcPts val="0"/>
              </a:spcBef>
              <a:spcAft>
                <a:spcPts val="0"/>
              </a:spcAft>
            </a:pPr>
            <a:endParaRPr lang="en-US" sz="2200" dirty="0">
              <a:solidFill>
                <a:schemeClr val="tx1"/>
              </a:solidFill>
              <a:latin typeface="+mn-lt"/>
            </a:endParaRPr>
          </a:p>
          <a:p>
            <a:pPr marL="342900" indent="-342900" algn="l">
              <a:spcBef>
                <a:spcPts val="0"/>
              </a:spcBef>
              <a:spcAft>
                <a:spcPts val="0"/>
              </a:spcAft>
              <a:buFont typeface="Wingdings" panose="05000000000000000000" pitchFamily="2" charset="2"/>
              <a:buChar char="q"/>
            </a:pPr>
            <a:r>
              <a:rPr lang="en-US" sz="2200" dirty="0">
                <a:solidFill>
                  <a:schemeClr val="tx1"/>
                </a:solidFill>
                <a:latin typeface="+mn-lt"/>
              </a:rPr>
              <a:t>Input your lease number into the window in the following format:</a:t>
            </a:r>
          </a:p>
          <a:p>
            <a:pPr marL="342900" indent="-342900" algn="l">
              <a:spcBef>
                <a:spcPts val="0"/>
              </a:spcBef>
              <a:spcAft>
                <a:spcPts val="0"/>
              </a:spcAft>
              <a:buFont typeface="Wingdings" panose="05000000000000000000" pitchFamily="2" charset="2"/>
              <a:buChar char="q"/>
            </a:pPr>
            <a:endParaRPr lang="en-US" sz="2200" dirty="0">
              <a:solidFill>
                <a:schemeClr val="tx1"/>
              </a:solidFill>
              <a:latin typeface="+mn-lt"/>
            </a:endParaRPr>
          </a:p>
          <a:p>
            <a:pPr marL="800100" lvl="1" indent="-342900" algn="l">
              <a:spcBef>
                <a:spcPts val="0"/>
              </a:spcBef>
              <a:spcAft>
                <a:spcPts val="0"/>
              </a:spcAft>
              <a:buFont typeface="Wingdings" panose="05000000000000000000" pitchFamily="2" charset="2"/>
              <a:buChar char="q"/>
            </a:pPr>
            <a:r>
              <a:rPr lang="en-US" sz="2200" dirty="0">
                <a:solidFill>
                  <a:schemeClr val="tx1"/>
                </a:solidFill>
              </a:rPr>
              <a:t>WYW[4 physical spaces]123456</a:t>
            </a:r>
          </a:p>
          <a:p>
            <a:pPr marL="800100" lvl="1" indent="-342900" algn="l">
              <a:spcBef>
                <a:spcPts val="0"/>
              </a:spcBef>
              <a:spcAft>
                <a:spcPts val="0"/>
              </a:spcAft>
              <a:buFont typeface="Wingdings" panose="05000000000000000000" pitchFamily="2" charset="2"/>
              <a:buChar char="q"/>
            </a:pPr>
            <a:r>
              <a:rPr lang="en-US" sz="2200" dirty="0">
                <a:solidFill>
                  <a:schemeClr val="tx1"/>
                </a:solidFill>
              </a:rPr>
              <a:t>If your lease is older and has a number shorter than 6 digits, add preceding zero(s). See example -&gt;</a:t>
            </a:r>
          </a:p>
          <a:p>
            <a:pPr marL="800100" lvl="1" indent="-342900" algn="l">
              <a:spcBef>
                <a:spcPts val="0"/>
              </a:spcBef>
              <a:spcAft>
                <a:spcPts val="0"/>
              </a:spcAft>
              <a:buFont typeface="Wingdings" panose="05000000000000000000" pitchFamily="2" charset="2"/>
              <a:buChar char="q"/>
            </a:pPr>
            <a:endParaRPr lang="en-US" sz="2200" dirty="0">
              <a:solidFill>
                <a:schemeClr val="tx1"/>
              </a:solidFill>
            </a:endParaRPr>
          </a:p>
          <a:p>
            <a:pPr marL="342900" indent="-342900" algn="l">
              <a:spcBef>
                <a:spcPts val="0"/>
              </a:spcBef>
              <a:spcAft>
                <a:spcPts val="0"/>
              </a:spcAft>
              <a:buFont typeface="Wingdings" panose="05000000000000000000" pitchFamily="2" charset="2"/>
              <a:buChar char="q"/>
            </a:pPr>
            <a:r>
              <a:rPr lang="en-US" sz="2200" dirty="0">
                <a:solidFill>
                  <a:schemeClr val="tx1"/>
                </a:solidFill>
                <a:latin typeface="+mn-lt"/>
              </a:rPr>
              <a:t>You must physically press ‘Apply’ in order for the Lease SRP to pull up. </a:t>
            </a:r>
          </a:p>
          <a:p>
            <a:pPr marL="342900" indent="-342900" algn="l">
              <a:spcBef>
                <a:spcPts val="0"/>
              </a:spcBef>
              <a:spcAft>
                <a:spcPts val="0"/>
              </a:spcAft>
              <a:buFont typeface="Wingdings" panose="05000000000000000000" pitchFamily="2" charset="2"/>
              <a:buChar char="q"/>
            </a:pPr>
            <a:r>
              <a:rPr lang="en-US" sz="2200" dirty="0">
                <a:solidFill>
                  <a:schemeClr val="tx1"/>
                </a:solidFill>
                <a:latin typeface="+mn-lt"/>
              </a:rPr>
              <a:t>User Guide and Reference Codes in top right corner are very helpful.</a:t>
            </a:r>
          </a:p>
          <a:p>
            <a:pPr marL="800100" lvl="1" indent="-342900" algn="l">
              <a:spcBef>
                <a:spcPts val="0"/>
              </a:spcBef>
              <a:spcAft>
                <a:spcPts val="0"/>
              </a:spcAft>
              <a:buFont typeface="Wingdings" panose="05000000000000000000" pitchFamily="2" charset="2"/>
              <a:buChar char="q"/>
            </a:pPr>
            <a:endParaRPr lang="en-US" sz="2200" dirty="0">
              <a:solidFill>
                <a:schemeClr val="tx1"/>
              </a:solidFill>
            </a:endParaRPr>
          </a:p>
          <a:p>
            <a:pPr algn="l">
              <a:spcBef>
                <a:spcPts val="0"/>
              </a:spcBef>
              <a:spcAft>
                <a:spcPts val="0"/>
              </a:spcAft>
            </a:pPr>
            <a:endParaRPr lang="en-US" sz="2200" dirty="0">
              <a:solidFill>
                <a:schemeClr val="tx1"/>
              </a:solidFill>
              <a:latin typeface="+mn-lt"/>
            </a:endParaRPr>
          </a:p>
          <a:p>
            <a:pPr algn="l">
              <a:spcBef>
                <a:spcPts val="0"/>
              </a:spcBef>
              <a:spcAft>
                <a:spcPts val="0"/>
              </a:spcAft>
            </a:pPr>
            <a:r>
              <a:rPr lang="en-US" sz="2200" dirty="0">
                <a:solidFill>
                  <a:schemeClr val="tx1"/>
                </a:solidFill>
                <a:latin typeface="+mn-lt"/>
              </a:rPr>
              <a:t> </a:t>
            </a:r>
          </a:p>
          <a:p>
            <a:pPr marL="342900" indent="-342900" algn="l">
              <a:spcBef>
                <a:spcPts val="0"/>
              </a:spcBef>
              <a:spcAft>
                <a:spcPts val="0"/>
              </a:spcAft>
              <a:buFont typeface="Wingdings" panose="05000000000000000000" pitchFamily="2" charset="2"/>
              <a:buChar char="q"/>
            </a:pPr>
            <a:endParaRPr lang="en-US" sz="2200" dirty="0">
              <a:solidFill>
                <a:schemeClr val="tx1"/>
              </a:solidFill>
              <a:latin typeface="+mn-lt"/>
            </a:endParaRPr>
          </a:p>
        </p:txBody>
      </p:sp>
      <p:pic>
        <p:nvPicPr>
          <p:cNvPr id="13" name="Picture 12">
            <a:extLst>
              <a:ext uri="{FF2B5EF4-FFF2-40B4-BE49-F238E27FC236}">
                <a16:creationId xmlns:a16="http://schemas.microsoft.com/office/drawing/2014/main" id="{A6E399C8-9C22-45D4-863C-1E99E1ACE59C}"/>
              </a:ext>
            </a:extLst>
          </p:cNvPr>
          <p:cNvPicPr>
            <a:picLocks noChangeAspect="1"/>
          </p:cNvPicPr>
          <p:nvPr/>
        </p:nvPicPr>
        <p:blipFill>
          <a:blip r:embed="rId2"/>
          <a:stretch>
            <a:fillRect/>
          </a:stretch>
        </p:blipFill>
        <p:spPr>
          <a:xfrm>
            <a:off x="5042798" y="1193800"/>
            <a:ext cx="7149202" cy="5664200"/>
          </a:xfrm>
          <a:prstGeom prst="rect">
            <a:avLst/>
          </a:prstGeom>
        </p:spPr>
      </p:pic>
    </p:spTree>
    <p:extLst>
      <p:ext uri="{BB962C8B-B14F-4D97-AF65-F5344CB8AC3E}">
        <p14:creationId xmlns:p14="http://schemas.microsoft.com/office/powerpoint/2010/main" val="2207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B6C85-DC26-4B23-86C4-5494A0FF2C1B}"/>
              </a:ext>
            </a:extLst>
          </p:cNvPr>
          <p:cNvSpPr>
            <a:spLocks noGrp="1"/>
          </p:cNvSpPr>
          <p:nvPr>
            <p:ph type="ctrTitle"/>
          </p:nvPr>
        </p:nvSpPr>
        <p:spPr>
          <a:xfrm>
            <a:off x="0" y="134928"/>
            <a:ext cx="4152284" cy="896639"/>
          </a:xfrm>
        </p:spPr>
        <p:txBody>
          <a:bodyPr>
            <a:normAutofit/>
          </a:bodyPr>
          <a:lstStyle/>
          <a:p>
            <a:r>
              <a:rPr lang="en-US" sz="5400" dirty="0">
                <a:solidFill>
                  <a:schemeClr val="tx1"/>
                </a:solidFill>
                <a:effectLst/>
              </a:rPr>
              <a:t>Full Section SRP</a:t>
            </a:r>
          </a:p>
        </p:txBody>
      </p:sp>
      <p:sp>
        <p:nvSpPr>
          <p:cNvPr id="4" name="Subtitle 2">
            <a:extLst>
              <a:ext uri="{FF2B5EF4-FFF2-40B4-BE49-F238E27FC236}">
                <a16:creationId xmlns:a16="http://schemas.microsoft.com/office/drawing/2014/main" id="{D7E9310F-A6C5-4A21-8917-8569DC095D95}"/>
              </a:ext>
            </a:extLst>
          </p:cNvPr>
          <p:cNvSpPr>
            <a:spLocks noGrp="1"/>
          </p:cNvSpPr>
          <p:nvPr>
            <p:ph type="subTitle" idx="1"/>
          </p:nvPr>
        </p:nvSpPr>
        <p:spPr>
          <a:xfrm>
            <a:off x="268224" y="762000"/>
            <a:ext cx="4972643" cy="5970597"/>
          </a:xfrm>
        </p:spPr>
        <p:txBody>
          <a:bodyPr>
            <a:noAutofit/>
          </a:bodyPr>
          <a:lstStyle/>
          <a:p>
            <a:pPr algn="l">
              <a:spcBef>
                <a:spcPts val="0"/>
              </a:spcBef>
              <a:spcAft>
                <a:spcPts val="0"/>
              </a:spcAft>
            </a:pPr>
            <a:r>
              <a:rPr lang="en-US" sz="2200" dirty="0">
                <a:solidFill>
                  <a:schemeClr val="tx1"/>
                </a:solidFill>
                <a:effectLst>
                  <a:outerShdw blurRad="38100" dist="38100" dir="2700000" algn="tl">
                    <a:srgbClr val="000000">
                      <a:alpha val="43137"/>
                    </a:srgbClr>
                  </a:outerShdw>
                </a:effectLst>
                <a:latin typeface="+mn-lt"/>
              </a:rPr>
              <a:t>Other Query Parameters:</a:t>
            </a:r>
          </a:p>
          <a:p>
            <a:pPr algn="l">
              <a:spcBef>
                <a:spcPts val="0"/>
              </a:spcBef>
              <a:spcAft>
                <a:spcPts val="0"/>
              </a:spcAft>
            </a:pPr>
            <a:endParaRPr lang="en-US" sz="2200" dirty="0">
              <a:solidFill>
                <a:schemeClr val="tx1"/>
              </a:solidFill>
              <a:effectLst>
                <a:outerShdw blurRad="38100" dist="38100" dir="2700000" algn="tl">
                  <a:srgbClr val="000000">
                    <a:alpha val="43137"/>
                  </a:srgbClr>
                </a:outerShdw>
              </a:effectLst>
              <a:latin typeface="+mn-lt"/>
            </a:endParaRPr>
          </a:p>
          <a:p>
            <a:pPr marL="342900" indent="-342900" algn="l">
              <a:spcBef>
                <a:spcPts val="0"/>
              </a:spcBef>
              <a:spcAft>
                <a:spcPts val="0"/>
              </a:spcAft>
              <a:buFont typeface="Wingdings" panose="05000000000000000000" pitchFamily="2" charset="2"/>
              <a:buChar char="q"/>
            </a:pPr>
            <a:r>
              <a:rPr lang="en-US" sz="2200" dirty="0">
                <a:solidFill>
                  <a:schemeClr val="tx1"/>
                </a:solidFill>
                <a:effectLst>
                  <a:outerShdw blurRad="38100" dist="38100" dir="2700000" algn="tl">
                    <a:srgbClr val="000000">
                      <a:alpha val="43137"/>
                    </a:srgbClr>
                  </a:outerShdw>
                </a:effectLst>
                <a:latin typeface="+mn-lt"/>
              </a:rPr>
              <a:t>Select Admin State</a:t>
            </a:r>
          </a:p>
          <a:p>
            <a:pPr marL="342900" indent="-342900" algn="l">
              <a:spcBef>
                <a:spcPts val="0"/>
              </a:spcBef>
              <a:spcAft>
                <a:spcPts val="0"/>
              </a:spcAft>
              <a:buFont typeface="Wingdings" panose="05000000000000000000" pitchFamily="2" charset="2"/>
              <a:buChar char="q"/>
            </a:pPr>
            <a:r>
              <a:rPr lang="en-US" sz="2200" dirty="0">
                <a:solidFill>
                  <a:schemeClr val="tx1"/>
                </a:solidFill>
                <a:effectLst>
                  <a:outerShdw blurRad="38100" dist="38100" dir="2700000" algn="tl">
                    <a:srgbClr val="000000">
                      <a:alpha val="43137"/>
                    </a:srgbClr>
                  </a:outerShdw>
                </a:effectLst>
                <a:latin typeface="+mn-lt"/>
              </a:rPr>
              <a:t>Fill in the MTRS1 line as follows:</a:t>
            </a:r>
          </a:p>
          <a:p>
            <a:pPr marL="342900" indent="-342900" algn="l">
              <a:spcBef>
                <a:spcPts val="0"/>
              </a:spcBef>
              <a:spcAft>
                <a:spcPts val="0"/>
              </a:spcAft>
              <a:buFont typeface="Wingdings" panose="05000000000000000000" pitchFamily="2" charset="2"/>
              <a:buChar char="q"/>
            </a:pPr>
            <a:endParaRPr lang="en-US" sz="2200" dirty="0">
              <a:solidFill>
                <a:schemeClr val="tx1"/>
              </a:solidFill>
              <a:effectLst>
                <a:outerShdw blurRad="38100" dist="38100" dir="2700000" algn="tl">
                  <a:srgbClr val="000000">
                    <a:alpha val="43137"/>
                  </a:srgbClr>
                </a:outerShdw>
              </a:effectLst>
              <a:latin typeface="+mn-lt"/>
            </a:endParaRPr>
          </a:p>
          <a:p>
            <a:pPr marL="800100" lvl="1" indent="-342900" algn="l">
              <a:spcBef>
                <a:spcPts val="0"/>
              </a:spcBef>
              <a:spcAft>
                <a:spcPts val="0"/>
              </a:spcAft>
              <a:buFont typeface="Wingdings" panose="05000000000000000000" pitchFamily="2" charset="2"/>
              <a:buChar char="q"/>
            </a:pPr>
            <a:r>
              <a:rPr lang="en-US" sz="2200" dirty="0">
                <a:solidFill>
                  <a:schemeClr val="tx1"/>
                </a:solidFill>
                <a:effectLst/>
              </a:rPr>
              <a:t>2 digits for Meridian, space, 5 digits for Township, space, 5 digits for Range, space, 3 digits for section</a:t>
            </a:r>
          </a:p>
          <a:p>
            <a:pPr marL="800100" lvl="1" indent="-342900" algn="l">
              <a:spcBef>
                <a:spcPts val="0"/>
              </a:spcBef>
              <a:spcAft>
                <a:spcPts val="0"/>
              </a:spcAft>
              <a:buFont typeface="Wingdings" panose="05000000000000000000" pitchFamily="2" charset="2"/>
              <a:buChar char="q"/>
            </a:pPr>
            <a:r>
              <a:rPr lang="en-US" sz="2200" dirty="0">
                <a:solidFill>
                  <a:schemeClr val="tx1"/>
                </a:solidFill>
                <a:effectLst/>
              </a:rPr>
              <a:t>For example, Section 6-T39N-R74W would be in 6</a:t>
            </a:r>
            <a:r>
              <a:rPr lang="en-US" sz="2200" baseline="30000" dirty="0">
                <a:solidFill>
                  <a:schemeClr val="tx1"/>
                </a:solidFill>
                <a:effectLst/>
              </a:rPr>
              <a:t>th</a:t>
            </a:r>
            <a:r>
              <a:rPr lang="en-US" sz="2200" dirty="0">
                <a:solidFill>
                  <a:schemeClr val="tx1"/>
                </a:solidFill>
                <a:effectLst/>
              </a:rPr>
              <a:t> Prime Meridian and entered as shown in the example -&gt;</a:t>
            </a:r>
          </a:p>
          <a:p>
            <a:pPr marL="800100" lvl="1" indent="-342900" algn="l">
              <a:spcBef>
                <a:spcPts val="0"/>
              </a:spcBef>
              <a:spcAft>
                <a:spcPts val="0"/>
              </a:spcAft>
              <a:buFont typeface="Wingdings" panose="05000000000000000000" pitchFamily="2" charset="2"/>
              <a:buChar char="q"/>
            </a:pPr>
            <a:endParaRPr lang="en-US" sz="2200" dirty="0">
              <a:solidFill>
                <a:schemeClr val="tx1"/>
              </a:solidFill>
              <a:effectLst/>
            </a:endParaRPr>
          </a:p>
          <a:p>
            <a:pPr marL="342900" indent="-342900" algn="l">
              <a:spcBef>
                <a:spcPts val="0"/>
              </a:spcBef>
              <a:spcAft>
                <a:spcPts val="0"/>
              </a:spcAft>
              <a:buFont typeface="Wingdings" panose="05000000000000000000" pitchFamily="2" charset="2"/>
              <a:buChar char="q"/>
            </a:pPr>
            <a:r>
              <a:rPr lang="en-US" sz="2200" dirty="0">
                <a:solidFill>
                  <a:schemeClr val="tx1"/>
                </a:solidFill>
                <a:effectLst/>
                <a:latin typeface="+mn-lt"/>
              </a:rPr>
              <a:t>Press ‘OK’ to populate</a:t>
            </a:r>
          </a:p>
          <a:p>
            <a:pPr marL="800100" lvl="1" indent="-342900" algn="l">
              <a:spcBef>
                <a:spcPts val="0"/>
              </a:spcBef>
              <a:spcAft>
                <a:spcPts val="0"/>
              </a:spcAft>
              <a:buFont typeface="Wingdings" panose="05000000000000000000" pitchFamily="2" charset="2"/>
              <a:buChar char="q"/>
            </a:pPr>
            <a:endParaRPr lang="en-US" sz="2200" dirty="0">
              <a:solidFill>
                <a:schemeClr val="tx1"/>
              </a:solidFill>
              <a:effectLst>
                <a:outerShdw blurRad="38100" dist="38100" dir="2700000" algn="tl">
                  <a:srgbClr val="000000">
                    <a:alpha val="43137"/>
                  </a:srgbClr>
                </a:outerShdw>
              </a:effectLst>
            </a:endParaRPr>
          </a:p>
          <a:p>
            <a:pPr algn="l">
              <a:spcBef>
                <a:spcPts val="0"/>
              </a:spcBef>
              <a:spcAft>
                <a:spcPts val="0"/>
              </a:spcAft>
            </a:pPr>
            <a:endParaRPr lang="en-US" sz="2200" dirty="0">
              <a:solidFill>
                <a:schemeClr val="tx1"/>
              </a:solidFill>
              <a:effectLst>
                <a:outerShdw blurRad="38100" dist="38100" dir="2700000" algn="tl">
                  <a:srgbClr val="000000">
                    <a:alpha val="43137"/>
                  </a:srgbClr>
                </a:outerShdw>
              </a:effectLst>
              <a:latin typeface="+mn-lt"/>
            </a:endParaRPr>
          </a:p>
          <a:p>
            <a:pPr algn="l">
              <a:spcBef>
                <a:spcPts val="0"/>
              </a:spcBef>
              <a:spcAft>
                <a:spcPts val="0"/>
              </a:spcAft>
            </a:pPr>
            <a:r>
              <a:rPr lang="en-US" sz="2200" dirty="0">
                <a:solidFill>
                  <a:schemeClr val="tx1"/>
                </a:solidFill>
                <a:effectLst>
                  <a:outerShdw blurRad="38100" dist="38100" dir="2700000" algn="tl">
                    <a:srgbClr val="000000">
                      <a:alpha val="43137"/>
                    </a:srgbClr>
                  </a:outerShdw>
                </a:effectLst>
                <a:latin typeface="+mn-lt"/>
              </a:rPr>
              <a:t> </a:t>
            </a:r>
          </a:p>
          <a:p>
            <a:pPr marL="342900" indent="-342900" algn="l">
              <a:spcBef>
                <a:spcPts val="0"/>
              </a:spcBef>
              <a:spcAft>
                <a:spcPts val="0"/>
              </a:spcAft>
              <a:buFont typeface="Wingdings" panose="05000000000000000000" pitchFamily="2" charset="2"/>
              <a:buChar char="q"/>
            </a:pPr>
            <a:endParaRPr lang="en-US" sz="2200" dirty="0">
              <a:solidFill>
                <a:schemeClr val="tx1"/>
              </a:solidFill>
              <a:effectLst>
                <a:outerShdw blurRad="38100" dist="38100" dir="2700000" algn="tl">
                  <a:srgbClr val="000000">
                    <a:alpha val="43137"/>
                  </a:srgbClr>
                </a:outerShdw>
              </a:effectLst>
              <a:latin typeface="+mn-lt"/>
            </a:endParaRPr>
          </a:p>
        </p:txBody>
      </p:sp>
      <p:pic>
        <p:nvPicPr>
          <p:cNvPr id="3" name="Picture 2">
            <a:extLst>
              <a:ext uri="{FF2B5EF4-FFF2-40B4-BE49-F238E27FC236}">
                <a16:creationId xmlns:a16="http://schemas.microsoft.com/office/drawing/2014/main" id="{9157E441-340C-4178-8204-6C42D09505B8}"/>
              </a:ext>
            </a:extLst>
          </p:cNvPr>
          <p:cNvPicPr>
            <a:picLocks noChangeAspect="1"/>
          </p:cNvPicPr>
          <p:nvPr/>
        </p:nvPicPr>
        <p:blipFill>
          <a:blip r:embed="rId2"/>
          <a:stretch>
            <a:fillRect/>
          </a:stretch>
        </p:blipFill>
        <p:spPr>
          <a:xfrm>
            <a:off x="5240867" y="970730"/>
            <a:ext cx="6951133" cy="5887270"/>
          </a:xfrm>
          <a:prstGeom prst="rect">
            <a:avLst/>
          </a:prstGeom>
        </p:spPr>
      </p:pic>
    </p:spTree>
    <p:extLst>
      <p:ext uri="{BB962C8B-B14F-4D97-AF65-F5344CB8AC3E}">
        <p14:creationId xmlns:p14="http://schemas.microsoft.com/office/powerpoint/2010/main" val="3566082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531D-266E-4143-949A-7E9D40134993}"/>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271B1125-2945-4532-88E1-838219A0E1AB}"/>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E540CD2E-9503-4F55-9D52-3297FA29BBC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9690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9A23CA-3AEB-4040-9EB2-F904CDAD1A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67191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B580-45B4-4272-95B8-43B98190DE56}"/>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8BE8685-4F7B-4837-ABA3-EE0487EDB05D}"/>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ABB6D91C-9590-436C-A6C3-7E3BFCC567A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20859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5700-FFA1-4009-ADDD-EB528BB3425B}"/>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E4AD5304-412D-44A4-83C6-248EF41D690E}"/>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C33A12A4-4DDE-45B2-B29A-E47A42C5A03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02357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24AE-5A33-4FBA-8584-BC5F5DEEA0A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7BA3B15E-8F92-4025-8C46-4739A8600F4E}"/>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B565C485-8308-4026-B0F5-FADE23DCCAA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94920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F8847-1372-445D-A0C7-8A144883BDFF}"/>
              </a:ext>
            </a:extLst>
          </p:cNvPr>
          <p:cNvSpPr>
            <a:spLocks noGrp="1"/>
          </p:cNvSpPr>
          <p:nvPr>
            <p:ph type="ctrTitle"/>
          </p:nvPr>
        </p:nvSpPr>
        <p:spPr>
          <a:xfrm>
            <a:off x="0" y="17161"/>
            <a:ext cx="4268107" cy="883716"/>
          </a:xfrm>
        </p:spPr>
        <p:txBody>
          <a:bodyPr>
            <a:noAutofit/>
          </a:bodyPr>
          <a:lstStyle/>
          <a:p>
            <a:pPr algn="just"/>
            <a:r>
              <a:rPr lang="en-US" sz="5400" dirty="0"/>
              <a:t>WOGCC</a:t>
            </a:r>
          </a:p>
        </p:txBody>
      </p:sp>
      <p:sp>
        <p:nvSpPr>
          <p:cNvPr id="3" name="Subtitle 2">
            <a:extLst>
              <a:ext uri="{FF2B5EF4-FFF2-40B4-BE49-F238E27FC236}">
                <a16:creationId xmlns:a16="http://schemas.microsoft.com/office/drawing/2014/main" id="{6FAB3509-79BF-4450-9D9A-F52B135F0D4A}"/>
              </a:ext>
            </a:extLst>
          </p:cNvPr>
          <p:cNvSpPr>
            <a:spLocks noGrp="1"/>
          </p:cNvSpPr>
          <p:nvPr>
            <p:ph type="subTitle" idx="1"/>
          </p:nvPr>
        </p:nvSpPr>
        <p:spPr>
          <a:xfrm>
            <a:off x="217419" y="900876"/>
            <a:ext cx="3363981" cy="5804723"/>
          </a:xfrm>
        </p:spPr>
        <p:txBody>
          <a:bodyPr anchor="t">
            <a:normAutofit/>
          </a:bodyPr>
          <a:lstStyle/>
          <a:p>
            <a:pPr marL="285750" indent="-285750" algn="l">
              <a:spcBef>
                <a:spcPts val="0"/>
              </a:spcBef>
              <a:buFont typeface="Wingdings" panose="05000000000000000000" pitchFamily="2" charset="2"/>
              <a:buChar char="q"/>
            </a:pPr>
            <a:r>
              <a:rPr lang="en-US" sz="2000" dirty="0">
                <a:solidFill>
                  <a:schemeClr val="tx1"/>
                </a:solidFill>
              </a:rPr>
              <a:t>Wyoming Oil and Gas Conservation Commission </a:t>
            </a:r>
          </a:p>
          <a:p>
            <a:pPr marL="742950" lvl="1" indent="-285750" algn="l">
              <a:spcBef>
                <a:spcPts val="0"/>
              </a:spcBef>
              <a:buFont typeface="Wingdings" panose="05000000000000000000" pitchFamily="2" charset="2"/>
              <a:buChar char="q"/>
            </a:pPr>
            <a:r>
              <a:rPr lang="en-US" dirty="0">
                <a:solidFill>
                  <a:schemeClr val="tx1"/>
                </a:solidFill>
                <a:hlinkClick r:id="rId2"/>
              </a:rPr>
              <a:t>http://wogcc.wyo.gov/</a:t>
            </a:r>
            <a:endParaRPr lang="en-US" dirty="0">
              <a:solidFill>
                <a:schemeClr val="tx1"/>
              </a:solidFill>
            </a:endParaRPr>
          </a:p>
          <a:p>
            <a:pPr lvl="1" algn="l">
              <a:spcBef>
                <a:spcPts val="0"/>
              </a:spcBef>
            </a:pPr>
            <a:endParaRPr lang="en-US" dirty="0">
              <a:solidFill>
                <a:schemeClr val="tx1"/>
              </a:solidFill>
            </a:endParaRPr>
          </a:p>
          <a:p>
            <a:pPr marL="285750" indent="-285750" algn="l">
              <a:spcBef>
                <a:spcPts val="0"/>
              </a:spcBef>
              <a:buFont typeface="Wingdings" panose="05000000000000000000" pitchFamily="2" charset="2"/>
              <a:buChar char="q"/>
            </a:pPr>
            <a:r>
              <a:rPr lang="en-US" sz="2000" dirty="0">
                <a:solidFill>
                  <a:schemeClr val="tx1"/>
                </a:solidFill>
              </a:rPr>
              <a:t>DATA</a:t>
            </a:r>
          </a:p>
          <a:p>
            <a:pPr marL="742950" lvl="1" indent="-285750" algn="l">
              <a:spcBef>
                <a:spcPts val="0"/>
              </a:spcBef>
              <a:buFont typeface="Wingdings" panose="05000000000000000000" pitchFamily="2" charset="2"/>
              <a:buChar char="q"/>
            </a:pPr>
            <a:r>
              <a:rPr lang="en-US" dirty="0">
                <a:solidFill>
                  <a:schemeClr val="tx1"/>
                </a:solidFill>
                <a:hlinkClick r:id="rId3"/>
              </a:rPr>
              <a:t>http://pipeline.wyo.gov/legacywogcce.cfm</a:t>
            </a:r>
            <a:r>
              <a:rPr lang="en-US" dirty="0">
                <a:solidFill>
                  <a:schemeClr val="tx1"/>
                </a:solidFill>
              </a:rPr>
              <a:t> </a:t>
            </a:r>
          </a:p>
          <a:p>
            <a:pPr marL="742950" lvl="1" indent="-285750" algn="l">
              <a:spcBef>
                <a:spcPts val="0"/>
              </a:spcBef>
              <a:buFont typeface="Wingdings" panose="05000000000000000000" pitchFamily="2" charset="2"/>
              <a:buChar char="q"/>
            </a:pPr>
            <a:r>
              <a:rPr lang="en-US" dirty="0">
                <a:solidFill>
                  <a:schemeClr val="tx1"/>
                </a:solidFill>
              </a:rPr>
              <a:t>Spacing -&gt;</a:t>
            </a:r>
          </a:p>
          <a:p>
            <a:pPr marL="742950" lvl="1" indent="-285750" algn="l">
              <a:spcBef>
                <a:spcPts val="0"/>
              </a:spcBef>
              <a:buFont typeface="Wingdings" panose="05000000000000000000" pitchFamily="2" charset="2"/>
              <a:buChar char="q"/>
            </a:pPr>
            <a:r>
              <a:rPr lang="en-US" dirty="0">
                <a:solidFill>
                  <a:schemeClr val="tx1"/>
                </a:solidFill>
              </a:rPr>
              <a:t>Display Records -&gt;</a:t>
            </a:r>
          </a:p>
          <a:p>
            <a:pPr marL="742950" lvl="1" indent="-285750" algn="l">
              <a:spcBef>
                <a:spcPts val="0"/>
              </a:spcBef>
              <a:buFont typeface="Wingdings" panose="05000000000000000000" pitchFamily="2" charset="2"/>
              <a:buChar char="q"/>
            </a:pPr>
            <a:r>
              <a:rPr lang="en-US" dirty="0">
                <a:solidFill>
                  <a:schemeClr val="tx1"/>
                </a:solidFill>
              </a:rPr>
              <a:t>Check for 1 Section </a:t>
            </a:r>
          </a:p>
          <a:p>
            <a:pPr lvl="1" algn="l">
              <a:spcBef>
                <a:spcPts val="0"/>
              </a:spcBef>
            </a:pPr>
            <a:endParaRPr lang="en-US" dirty="0">
              <a:solidFill>
                <a:schemeClr val="tx1"/>
              </a:solidFill>
            </a:endParaRPr>
          </a:p>
          <a:p>
            <a:pPr marL="285750" indent="-285750" algn="l">
              <a:spcBef>
                <a:spcPts val="0"/>
              </a:spcBef>
              <a:buFont typeface="Wingdings" panose="05000000000000000000" pitchFamily="2" charset="2"/>
              <a:buChar char="q"/>
            </a:pPr>
            <a:r>
              <a:rPr lang="en-US" sz="2000" dirty="0">
                <a:solidFill>
                  <a:schemeClr val="tx1"/>
                </a:solidFill>
              </a:rPr>
              <a:t>Codes &amp; Symbols</a:t>
            </a:r>
          </a:p>
          <a:p>
            <a:pPr marL="742950" lvl="1" indent="-285750" algn="l">
              <a:spcBef>
                <a:spcPts val="0"/>
              </a:spcBef>
              <a:buFont typeface="Wingdings" panose="05000000000000000000" pitchFamily="2" charset="2"/>
              <a:buChar char="q"/>
            </a:pPr>
            <a:endParaRPr lang="en-US" sz="1800" dirty="0">
              <a:solidFill>
                <a:schemeClr val="tx1"/>
              </a:solidFill>
            </a:endParaRPr>
          </a:p>
          <a:p>
            <a:pPr marL="285750" indent="-285750" algn="l">
              <a:spcBef>
                <a:spcPts val="0"/>
              </a:spcBef>
              <a:buFont typeface="Wingdings" panose="05000000000000000000" pitchFamily="2" charset="2"/>
              <a:buChar char="q"/>
            </a:pPr>
            <a:endParaRPr lang="en-US" sz="3000" dirty="0">
              <a:solidFill>
                <a:schemeClr val="tx1"/>
              </a:solidFill>
            </a:endParaRPr>
          </a:p>
        </p:txBody>
      </p:sp>
      <p:pic>
        <p:nvPicPr>
          <p:cNvPr id="7" name="Picture 6">
            <a:extLst>
              <a:ext uri="{FF2B5EF4-FFF2-40B4-BE49-F238E27FC236}">
                <a16:creationId xmlns:a16="http://schemas.microsoft.com/office/drawing/2014/main" id="{2993F86B-C79F-4F64-9F7A-253FED0253D2}"/>
              </a:ext>
            </a:extLst>
          </p:cNvPr>
          <p:cNvPicPr>
            <a:picLocks noChangeAspect="1"/>
          </p:cNvPicPr>
          <p:nvPr/>
        </p:nvPicPr>
        <p:blipFill>
          <a:blip r:embed="rId4"/>
          <a:stretch>
            <a:fillRect/>
          </a:stretch>
        </p:blipFill>
        <p:spPr>
          <a:xfrm>
            <a:off x="3924300" y="4681626"/>
            <a:ext cx="3839179" cy="2023973"/>
          </a:xfrm>
          <a:prstGeom prst="rect">
            <a:avLst/>
          </a:prstGeom>
        </p:spPr>
      </p:pic>
      <p:sp>
        <p:nvSpPr>
          <p:cNvPr id="13" name="Oval 12">
            <a:extLst>
              <a:ext uri="{FF2B5EF4-FFF2-40B4-BE49-F238E27FC236}">
                <a16:creationId xmlns:a16="http://schemas.microsoft.com/office/drawing/2014/main" id="{09BB481E-E33E-4D05-8200-4108BF566365}"/>
              </a:ext>
            </a:extLst>
          </p:cNvPr>
          <p:cNvSpPr/>
          <p:nvPr/>
        </p:nvSpPr>
        <p:spPr>
          <a:xfrm>
            <a:off x="4870450" y="5249941"/>
            <a:ext cx="596900" cy="292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2D45A673-504A-4617-AD5F-CD8744A47D0F}"/>
              </a:ext>
            </a:extLst>
          </p:cNvPr>
          <p:cNvPicPr>
            <a:picLocks noChangeAspect="1"/>
          </p:cNvPicPr>
          <p:nvPr/>
        </p:nvPicPr>
        <p:blipFill>
          <a:blip r:embed="rId5"/>
          <a:stretch>
            <a:fillRect/>
          </a:stretch>
        </p:blipFill>
        <p:spPr>
          <a:xfrm>
            <a:off x="8862632" y="4670928"/>
            <a:ext cx="3210977" cy="2063371"/>
          </a:xfrm>
          <a:prstGeom prst="rect">
            <a:avLst/>
          </a:prstGeom>
        </p:spPr>
      </p:pic>
      <p:pic>
        <p:nvPicPr>
          <p:cNvPr id="11" name="Picture 10">
            <a:extLst>
              <a:ext uri="{FF2B5EF4-FFF2-40B4-BE49-F238E27FC236}">
                <a16:creationId xmlns:a16="http://schemas.microsoft.com/office/drawing/2014/main" id="{42C263BD-FC5C-429B-A2FD-7D5543C76475}"/>
              </a:ext>
            </a:extLst>
          </p:cNvPr>
          <p:cNvPicPr>
            <a:picLocks noChangeAspect="1"/>
          </p:cNvPicPr>
          <p:nvPr/>
        </p:nvPicPr>
        <p:blipFill>
          <a:blip r:embed="rId6"/>
          <a:stretch>
            <a:fillRect/>
          </a:stretch>
        </p:blipFill>
        <p:spPr>
          <a:xfrm>
            <a:off x="4997965" y="24008"/>
            <a:ext cx="5851860" cy="4622912"/>
          </a:xfrm>
          <a:prstGeom prst="rect">
            <a:avLst/>
          </a:prstGeom>
        </p:spPr>
      </p:pic>
      <p:sp>
        <p:nvSpPr>
          <p:cNvPr id="6" name="Oval 5">
            <a:extLst>
              <a:ext uri="{FF2B5EF4-FFF2-40B4-BE49-F238E27FC236}">
                <a16:creationId xmlns:a16="http://schemas.microsoft.com/office/drawing/2014/main" id="{B7101C74-66CC-4DDC-9E05-3147271779E4}"/>
              </a:ext>
            </a:extLst>
          </p:cNvPr>
          <p:cNvSpPr/>
          <p:nvPr/>
        </p:nvSpPr>
        <p:spPr>
          <a:xfrm>
            <a:off x="9712929" y="2119000"/>
            <a:ext cx="571500" cy="183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78DC0BD-EF8B-4C09-987F-F7FE29235E34}"/>
              </a:ext>
            </a:extLst>
          </p:cNvPr>
          <p:cNvSpPr/>
          <p:nvPr/>
        </p:nvSpPr>
        <p:spPr>
          <a:xfrm>
            <a:off x="9998679" y="4385839"/>
            <a:ext cx="696844" cy="2610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6462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BA41BB-690E-4A59-B845-3A3A66C77EED}"/>
              </a:ext>
            </a:extLst>
          </p:cNvPr>
          <p:cNvPicPr>
            <a:picLocks noChangeAspect="1"/>
          </p:cNvPicPr>
          <p:nvPr/>
        </p:nvPicPr>
        <p:blipFill>
          <a:blip r:embed="rId2"/>
          <a:stretch>
            <a:fillRect/>
          </a:stretch>
        </p:blipFill>
        <p:spPr>
          <a:xfrm>
            <a:off x="2508068" y="17161"/>
            <a:ext cx="9768866" cy="6823678"/>
          </a:xfrm>
          <a:prstGeom prst="rect">
            <a:avLst/>
          </a:prstGeom>
        </p:spPr>
      </p:pic>
      <p:sp>
        <p:nvSpPr>
          <p:cNvPr id="3" name="Title 1">
            <a:extLst>
              <a:ext uri="{FF2B5EF4-FFF2-40B4-BE49-F238E27FC236}">
                <a16:creationId xmlns:a16="http://schemas.microsoft.com/office/drawing/2014/main" id="{6A331B9E-CD45-4B80-B073-5495A6131015}"/>
              </a:ext>
            </a:extLst>
          </p:cNvPr>
          <p:cNvSpPr txBox="1">
            <a:spLocks/>
          </p:cNvSpPr>
          <p:nvPr/>
        </p:nvSpPr>
        <p:spPr>
          <a:xfrm>
            <a:off x="0" y="17161"/>
            <a:ext cx="4268107" cy="883716"/>
          </a:xfrm>
          <a:prstGeom prst="rect">
            <a:avLst/>
          </a:prstGeom>
        </p:spPr>
        <p:txBody>
          <a:bodyP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just"/>
            <a:r>
              <a:rPr lang="en-US" dirty="0"/>
              <a:t>WOGCC</a:t>
            </a:r>
          </a:p>
        </p:txBody>
      </p:sp>
    </p:spTree>
    <p:extLst>
      <p:ext uri="{BB962C8B-B14F-4D97-AF65-F5344CB8AC3E}">
        <p14:creationId xmlns:p14="http://schemas.microsoft.com/office/powerpoint/2010/main" val="1983547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628DE20-181E-4103-BDDB-2D977F48D5F8}"/>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2671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175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331B9E-CD45-4B80-B073-5495A6131015}"/>
              </a:ext>
            </a:extLst>
          </p:cNvPr>
          <p:cNvSpPr txBox="1">
            <a:spLocks/>
          </p:cNvSpPr>
          <p:nvPr/>
        </p:nvSpPr>
        <p:spPr>
          <a:xfrm>
            <a:off x="0" y="17161"/>
            <a:ext cx="4268107" cy="883716"/>
          </a:xfrm>
          <a:prstGeom prst="rect">
            <a:avLst/>
          </a:prstGeom>
        </p:spPr>
        <p:txBody>
          <a:bodyP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just"/>
            <a:r>
              <a:rPr lang="en-US" dirty="0"/>
              <a:t>WOGCC</a:t>
            </a:r>
          </a:p>
        </p:txBody>
      </p:sp>
      <p:pic>
        <p:nvPicPr>
          <p:cNvPr id="4" name="Picture 3">
            <a:extLst>
              <a:ext uri="{FF2B5EF4-FFF2-40B4-BE49-F238E27FC236}">
                <a16:creationId xmlns:a16="http://schemas.microsoft.com/office/drawing/2014/main" id="{56887225-0036-4B4F-82C5-1992796EA5F4}"/>
              </a:ext>
            </a:extLst>
          </p:cNvPr>
          <p:cNvPicPr>
            <a:picLocks noChangeAspect="1"/>
          </p:cNvPicPr>
          <p:nvPr/>
        </p:nvPicPr>
        <p:blipFill>
          <a:blip r:embed="rId2"/>
          <a:stretch>
            <a:fillRect/>
          </a:stretch>
        </p:blipFill>
        <p:spPr>
          <a:xfrm>
            <a:off x="116507" y="885709"/>
            <a:ext cx="11958985" cy="5955130"/>
          </a:xfrm>
          <a:prstGeom prst="rect">
            <a:avLst/>
          </a:prstGeom>
        </p:spPr>
      </p:pic>
    </p:spTree>
    <p:extLst>
      <p:ext uri="{BB962C8B-B14F-4D97-AF65-F5344CB8AC3E}">
        <p14:creationId xmlns:p14="http://schemas.microsoft.com/office/powerpoint/2010/main" val="249097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0371-D18F-4476-AE9B-6818025AA74B}"/>
              </a:ext>
            </a:extLst>
          </p:cNvPr>
          <p:cNvSpPr>
            <a:spLocks noGrp="1"/>
          </p:cNvSpPr>
          <p:nvPr>
            <p:ph type="title"/>
          </p:nvPr>
        </p:nvSpPr>
        <p:spPr>
          <a:xfrm>
            <a:off x="0" y="18257"/>
            <a:ext cx="6288065" cy="1171716"/>
          </a:xfrm>
        </p:spPr>
        <p:txBody>
          <a:bodyPr>
            <a:normAutofit fontScale="90000"/>
          </a:bodyPr>
          <a:lstStyle/>
          <a:p>
            <a:r>
              <a:rPr lang="en-US" sz="4400" dirty="0"/>
              <a:t>COVID – 19 and Oil and Gas</a:t>
            </a:r>
            <a:br>
              <a:rPr lang="en-US" sz="3200" dirty="0"/>
            </a:br>
            <a:endParaRPr lang="en-US" sz="3200" dirty="0"/>
          </a:p>
        </p:txBody>
      </p:sp>
      <p:sp>
        <p:nvSpPr>
          <p:cNvPr id="3" name="Content Placeholder 2">
            <a:extLst>
              <a:ext uri="{FF2B5EF4-FFF2-40B4-BE49-F238E27FC236}">
                <a16:creationId xmlns:a16="http://schemas.microsoft.com/office/drawing/2014/main" id="{0189CBB2-6332-4823-AFE6-3A89ED1A5C8E}"/>
              </a:ext>
            </a:extLst>
          </p:cNvPr>
          <p:cNvSpPr>
            <a:spLocks noGrp="1"/>
          </p:cNvSpPr>
          <p:nvPr>
            <p:ph idx="1"/>
          </p:nvPr>
        </p:nvSpPr>
        <p:spPr>
          <a:xfrm>
            <a:off x="219190" y="1475333"/>
            <a:ext cx="10233800" cy="4351338"/>
          </a:xfrm>
        </p:spPr>
        <p:txBody>
          <a:bodyPr/>
          <a:lstStyle/>
          <a:p>
            <a:pPr>
              <a:buFont typeface="Wingdings" panose="05000000000000000000" pitchFamily="2" charset="2"/>
              <a:buChar char="q"/>
            </a:pPr>
            <a:r>
              <a:rPr lang="en-US" dirty="0"/>
              <a:t>What was, What is, What will be</a:t>
            </a:r>
          </a:p>
          <a:p>
            <a:pPr lvl="1">
              <a:buFont typeface="Wingdings" panose="05000000000000000000" pitchFamily="2" charset="2"/>
              <a:buChar char="q"/>
            </a:pPr>
            <a:r>
              <a:rPr lang="en-US" dirty="0"/>
              <a:t>Saudi Arabia, Russia, COVID – 19</a:t>
            </a:r>
          </a:p>
          <a:p>
            <a:pPr lvl="1">
              <a:buFont typeface="Wingdings" panose="05000000000000000000" pitchFamily="2" charset="2"/>
              <a:buChar char="q"/>
            </a:pPr>
            <a:r>
              <a:rPr lang="en-US" dirty="0"/>
              <a:t>EIA Projections </a:t>
            </a:r>
          </a:p>
          <a:p>
            <a:pPr marL="457200" lvl="1" indent="0">
              <a:buNone/>
            </a:pPr>
            <a:endParaRPr lang="en-US" dirty="0"/>
          </a:p>
          <a:p>
            <a:pPr>
              <a:buFont typeface="Wingdings" panose="05000000000000000000" pitchFamily="2" charset="2"/>
              <a:buChar char="q"/>
            </a:pPr>
            <a:r>
              <a:rPr lang="en-US" dirty="0"/>
              <a:t>What to do</a:t>
            </a:r>
          </a:p>
          <a:p>
            <a:pPr lvl="1">
              <a:buFont typeface="Wingdings" panose="05000000000000000000" pitchFamily="2" charset="2"/>
              <a:buChar char="q"/>
            </a:pPr>
            <a:r>
              <a:rPr lang="en-US" dirty="0"/>
              <a:t>Mitigation </a:t>
            </a:r>
          </a:p>
          <a:p>
            <a:pPr lvl="1">
              <a:buFont typeface="Wingdings" panose="05000000000000000000" pitchFamily="2" charset="2"/>
              <a:buChar char="q"/>
            </a:pPr>
            <a:r>
              <a:rPr lang="en-US" dirty="0"/>
              <a:t>Preparation </a:t>
            </a:r>
          </a:p>
          <a:p>
            <a:pPr lvl="1">
              <a:buFont typeface="Wingdings" panose="05000000000000000000" pitchFamily="2" charset="2"/>
              <a:buChar char="q"/>
            </a:pPr>
            <a:r>
              <a:rPr lang="en-US" dirty="0"/>
              <a:t>Options</a:t>
            </a:r>
          </a:p>
          <a:p>
            <a:pPr marL="0" indent="0">
              <a:buNone/>
            </a:pPr>
            <a:endParaRPr lang="en-US" dirty="0"/>
          </a:p>
        </p:txBody>
      </p:sp>
      <p:sp>
        <p:nvSpPr>
          <p:cNvPr id="4" name="TextBox 3">
            <a:extLst>
              <a:ext uri="{FF2B5EF4-FFF2-40B4-BE49-F238E27FC236}">
                <a16:creationId xmlns:a16="http://schemas.microsoft.com/office/drawing/2014/main" id="{C9E7E188-9679-48A8-9383-A89325BEF5F2}"/>
              </a:ext>
            </a:extLst>
          </p:cNvPr>
          <p:cNvSpPr txBox="1"/>
          <p:nvPr/>
        </p:nvSpPr>
        <p:spPr>
          <a:xfrm>
            <a:off x="4235541" y="5382667"/>
            <a:ext cx="5010412" cy="1200329"/>
          </a:xfrm>
          <a:prstGeom prst="rect">
            <a:avLst/>
          </a:prstGeom>
          <a:noFill/>
        </p:spPr>
        <p:txBody>
          <a:bodyPr wrap="square" rtlCol="0">
            <a:spAutoFit/>
          </a:bodyPr>
          <a:lstStyle/>
          <a:p>
            <a:r>
              <a:rPr lang="en-US" i="1" dirty="0"/>
              <a:t>“Companies go bankrupt, but rocks don’t go bankrupt. When this all shakes out, there will be other people to develop shale,” Daniel Yergin, Legendary oil historian, end of March 2020</a:t>
            </a:r>
            <a:endParaRPr lang="en-US" dirty="0"/>
          </a:p>
        </p:txBody>
      </p:sp>
      <p:pic>
        <p:nvPicPr>
          <p:cNvPr id="1026" name="Picture 2" descr="Article Headline] | 2020-02-14 | BioWorld">
            <a:extLst>
              <a:ext uri="{FF2B5EF4-FFF2-40B4-BE49-F238E27FC236}">
                <a16:creationId xmlns:a16="http://schemas.microsoft.com/office/drawing/2014/main" id="{F4952B7E-E491-7B47-A9F3-6D8E2028C8A0}"/>
              </a:ext>
            </a:extLst>
          </p:cNvPr>
          <p:cNvPicPr>
            <a:picLocks noChangeAspect="1" noChangeArrowheads="1"/>
          </p:cNvPicPr>
          <p:nvPr/>
        </p:nvPicPr>
        <p:blipFill>
          <a:blip r:embed="rId2">
            <a:alphaModFix amt="81000"/>
            <a:extLst>
              <a:ext uri="{28A0092B-C50C-407E-A947-70E740481C1C}">
                <a14:useLocalDpi xmlns:a14="http://schemas.microsoft.com/office/drawing/2010/main" val="0"/>
              </a:ext>
            </a:extLst>
          </a:blip>
          <a:srcRect/>
          <a:stretch>
            <a:fillRect/>
          </a:stretch>
        </p:blipFill>
        <p:spPr bwMode="auto">
          <a:xfrm>
            <a:off x="6023544" y="1"/>
            <a:ext cx="6168456" cy="4626342"/>
          </a:xfrm>
          <a:prstGeom prst="rect">
            <a:avLst/>
          </a:prstGeom>
          <a:noFill/>
          <a:effectLst>
            <a:reflection endPos="0" dir="5400000" sy="-100000" algn="bl" rotWithShape="0"/>
            <a:softEdge rad="355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44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0C11B-D282-4C2B-B8C4-CF095DB50DB8}"/>
              </a:ext>
            </a:extLst>
          </p:cNvPr>
          <p:cNvSpPr>
            <a:spLocks noGrp="1"/>
          </p:cNvSpPr>
          <p:nvPr>
            <p:ph type="title"/>
          </p:nvPr>
        </p:nvSpPr>
        <p:spPr>
          <a:xfrm>
            <a:off x="0" y="18255"/>
            <a:ext cx="10515600" cy="1325563"/>
          </a:xfrm>
        </p:spPr>
        <p:txBody>
          <a:bodyPr>
            <a:normAutofit fontScale="90000"/>
          </a:bodyPr>
          <a:lstStyle/>
          <a:p>
            <a:r>
              <a:rPr lang="en-US" dirty="0"/>
              <a:t>Federal Lease Extension Options</a:t>
            </a:r>
            <a:br>
              <a:rPr lang="en-US" dirty="0"/>
            </a:br>
            <a:endParaRPr lang="en-US" dirty="0"/>
          </a:p>
        </p:txBody>
      </p:sp>
      <p:sp>
        <p:nvSpPr>
          <p:cNvPr id="3" name="Content Placeholder 2">
            <a:extLst>
              <a:ext uri="{FF2B5EF4-FFF2-40B4-BE49-F238E27FC236}">
                <a16:creationId xmlns:a16="http://schemas.microsoft.com/office/drawing/2014/main" id="{49E1B3F8-1651-40E7-A8A3-AAAD17A7B306}"/>
              </a:ext>
            </a:extLst>
          </p:cNvPr>
          <p:cNvSpPr>
            <a:spLocks noGrp="1"/>
          </p:cNvSpPr>
          <p:nvPr>
            <p:ph idx="1"/>
          </p:nvPr>
        </p:nvSpPr>
        <p:spPr>
          <a:xfrm>
            <a:off x="263047" y="1415441"/>
            <a:ext cx="11090753" cy="4761522"/>
          </a:xfrm>
        </p:spPr>
        <p:txBody>
          <a:bodyPr>
            <a:normAutofit lnSpcReduction="10000"/>
          </a:bodyPr>
          <a:lstStyle/>
          <a:p>
            <a:pPr>
              <a:buFont typeface="Wingdings" panose="05000000000000000000" pitchFamily="2" charset="2"/>
              <a:buChar char="q"/>
            </a:pPr>
            <a:r>
              <a:rPr lang="en-US" dirty="0"/>
              <a:t>Lease Termination</a:t>
            </a:r>
          </a:p>
          <a:p>
            <a:pPr lvl="1">
              <a:buFont typeface="Wingdings" panose="05000000000000000000" pitchFamily="2" charset="2"/>
              <a:buChar char="q"/>
            </a:pPr>
            <a:r>
              <a:rPr lang="en-US" dirty="0"/>
              <a:t>Expiration </a:t>
            </a:r>
          </a:p>
          <a:p>
            <a:pPr lvl="1">
              <a:buFont typeface="Wingdings" panose="05000000000000000000" pitchFamily="2" charset="2"/>
              <a:buChar char="q"/>
            </a:pPr>
            <a:r>
              <a:rPr lang="en-US" dirty="0"/>
              <a:t>Cessation of production in the extended term</a:t>
            </a:r>
          </a:p>
          <a:p>
            <a:pPr lvl="1">
              <a:buFont typeface="Wingdings" panose="05000000000000000000" pitchFamily="2" charset="2"/>
              <a:buChar char="q"/>
            </a:pPr>
            <a:r>
              <a:rPr lang="en-US" dirty="0"/>
              <a:t>Failure to make proper rental payments</a:t>
            </a:r>
          </a:p>
          <a:p>
            <a:pPr marL="457200" lvl="1" indent="0">
              <a:buNone/>
            </a:pPr>
            <a:endParaRPr lang="en-US" dirty="0"/>
          </a:p>
          <a:p>
            <a:pPr>
              <a:buFont typeface="Wingdings" panose="05000000000000000000" pitchFamily="2" charset="2"/>
              <a:buChar char="q"/>
            </a:pPr>
            <a:r>
              <a:rPr lang="en-US" dirty="0"/>
              <a:t>Lease Extension</a:t>
            </a:r>
          </a:p>
          <a:p>
            <a:pPr lvl="1">
              <a:buFont typeface="Wingdings" panose="05000000000000000000" pitchFamily="2" charset="2"/>
              <a:buChar char="q"/>
            </a:pPr>
            <a:r>
              <a:rPr lang="en-US" dirty="0"/>
              <a:t>Production in paying quantities</a:t>
            </a:r>
          </a:p>
          <a:p>
            <a:pPr lvl="1">
              <a:buFont typeface="Wingdings" panose="05000000000000000000" pitchFamily="2" charset="2"/>
              <a:buChar char="q"/>
            </a:pPr>
            <a:r>
              <a:rPr lang="en-US" dirty="0"/>
              <a:t>Drilling over primary term</a:t>
            </a:r>
          </a:p>
          <a:p>
            <a:pPr lvl="1">
              <a:buFont typeface="Wingdings" panose="05000000000000000000" pitchFamily="2" charset="2"/>
              <a:buChar char="q"/>
            </a:pPr>
            <a:r>
              <a:rPr lang="en-US" dirty="0"/>
              <a:t>Lease segregation</a:t>
            </a:r>
          </a:p>
          <a:p>
            <a:pPr lvl="1">
              <a:buFont typeface="Wingdings" panose="05000000000000000000" pitchFamily="2" charset="2"/>
              <a:buChar char="q"/>
            </a:pPr>
            <a:r>
              <a:rPr lang="en-US" dirty="0"/>
              <a:t>Compensatory royalty</a:t>
            </a:r>
          </a:p>
          <a:p>
            <a:pPr lvl="1">
              <a:buFont typeface="Wingdings" panose="05000000000000000000" pitchFamily="2" charset="2"/>
              <a:buChar char="q"/>
            </a:pPr>
            <a:r>
              <a:rPr lang="en-US" dirty="0"/>
              <a:t>Units and Communitization Agreements</a:t>
            </a:r>
          </a:p>
          <a:p>
            <a:pPr lvl="1">
              <a:buFont typeface="Wingdings" panose="05000000000000000000" pitchFamily="2" charset="2"/>
              <a:buChar char="q"/>
            </a:pPr>
            <a:r>
              <a:rPr lang="en-US" dirty="0"/>
              <a:t>Suspensions</a:t>
            </a:r>
          </a:p>
        </p:txBody>
      </p:sp>
    </p:spTree>
    <p:extLst>
      <p:ext uri="{BB962C8B-B14F-4D97-AF65-F5344CB8AC3E}">
        <p14:creationId xmlns:p14="http://schemas.microsoft.com/office/powerpoint/2010/main" val="120580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BBD03-511C-4C86-A279-D13F9DCBFD6E}"/>
              </a:ext>
            </a:extLst>
          </p:cNvPr>
          <p:cNvSpPr>
            <a:spLocks noGrp="1"/>
          </p:cNvSpPr>
          <p:nvPr>
            <p:ph type="title"/>
          </p:nvPr>
        </p:nvSpPr>
        <p:spPr>
          <a:xfrm>
            <a:off x="149269" y="365125"/>
            <a:ext cx="10515600" cy="1325563"/>
          </a:xfrm>
        </p:spPr>
        <p:txBody>
          <a:bodyPr>
            <a:normAutofit fontScale="90000"/>
          </a:bodyPr>
          <a:lstStyle/>
          <a:p>
            <a:r>
              <a:rPr lang="en-US" dirty="0"/>
              <a:t>Lease Reinstatement </a:t>
            </a:r>
            <a:br>
              <a:rPr lang="en-US" dirty="0"/>
            </a:br>
            <a:r>
              <a:rPr lang="en-US" dirty="0"/>
              <a:t>	</a:t>
            </a:r>
            <a:r>
              <a:rPr lang="en-US" sz="4400" dirty="0"/>
              <a:t>for failure to pay rentals</a:t>
            </a:r>
            <a:br>
              <a:rPr lang="en-US" dirty="0"/>
            </a:br>
            <a:endParaRPr lang="en-US" dirty="0"/>
          </a:p>
        </p:txBody>
      </p:sp>
      <p:sp>
        <p:nvSpPr>
          <p:cNvPr id="3" name="Content Placeholder 2">
            <a:extLst>
              <a:ext uri="{FF2B5EF4-FFF2-40B4-BE49-F238E27FC236}">
                <a16:creationId xmlns:a16="http://schemas.microsoft.com/office/drawing/2014/main" id="{5E3B31F9-9788-48AA-BA67-AB8FADF6F718}"/>
              </a:ext>
            </a:extLst>
          </p:cNvPr>
          <p:cNvSpPr>
            <a:spLocks noGrp="1"/>
          </p:cNvSpPr>
          <p:nvPr>
            <p:ph idx="1"/>
          </p:nvPr>
        </p:nvSpPr>
        <p:spPr>
          <a:xfrm>
            <a:off x="0" y="1690688"/>
            <a:ext cx="6809362" cy="4126452"/>
          </a:xfrm>
        </p:spPr>
        <p:txBody>
          <a:bodyPr/>
          <a:lstStyle/>
          <a:p>
            <a:pPr>
              <a:buFont typeface="Wingdings" panose="05000000000000000000" pitchFamily="2" charset="2"/>
              <a:buChar char="q"/>
            </a:pPr>
            <a:r>
              <a:rPr lang="en-US" dirty="0"/>
              <a:t>Class I Reinstatement</a:t>
            </a:r>
          </a:p>
          <a:p>
            <a:pPr lvl="1">
              <a:buFont typeface="Wingdings" panose="05000000000000000000" pitchFamily="2" charset="2"/>
              <a:buChar char="q"/>
            </a:pPr>
            <a:r>
              <a:rPr lang="en-US" dirty="0"/>
              <a:t>Rentals paid within 20 days</a:t>
            </a:r>
          </a:p>
          <a:p>
            <a:pPr lvl="1">
              <a:buFont typeface="Wingdings" panose="05000000000000000000" pitchFamily="2" charset="2"/>
              <a:buChar char="q"/>
            </a:pPr>
            <a:r>
              <a:rPr lang="en-US" dirty="0"/>
              <a:t>“Justified” </a:t>
            </a:r>
          </a:p>
          <a:p>
            <a:pPr lvl="1">
              <a:buFont typeface="Wingdings" panose="05000000000000000000" pitchFamily="2" charset="2"/>
              <a:buChar char="q"/>
            </a:pPr>
            <a:r>
              <a:rPr lang="en-US" dirty="0"/>
              <a:t>“Reasonable Diligence” </a:t>
            </a:r>
          </a:p>
          <a:p>
            <a:pPr marL="457200" lvl="1" indent="0">
              <a:buNone/>
            </a:pPr>
            <a:endParaRPr lang="en-US" dirty="0"/>
          </a:p>
          <a:p>
            <a:pPr>
              <a:buFont typeface="Wingdings" panose="05000000000000000000" pitchFamily="2" charset="2"/>
              <a:buChar char="q"/>
            </a:pPr>
            <a:r>
              <a:rPr lang="en-US" dirty="0"/>
              <a:t>Class II Reinstatement</a:t>
            </a:r>
          </a:p>
          <a:p>
            <a:pPr lvl="1">
              <a:buFont typeface="Wingdings" panose="05000000000000000000" pitchFamily="2" charset="2"/>
              <a:buChar char="q"/>
            </a:pPr>
            <a:r>
              <a:rPr lang="en-US" dirty="0"/>
              <a:t>Rentals not paid within 20 days </a:t>
            </a:r>
          </a:p>
          <a:p>
            <a:pPr lvl="1">
              <a:buFont typeface="Wingdings" panose="05000000000000000000" pitchFamily="2" charset="2"/>
              <a:buChar char="q"/>
            </a:pPr>
            <a:r>
              <a:rPr lang="en-US" dirty="0"/>
              <a:t>File petition for reinstatement </a:t>
            </a:r>
          </a:p>
          <a:p>
            <a:pPr lvl="1">
              <a:buFont typeface="Wingdings" panose="05000000000000000000" pitchFamily="2" charset="2"/>
              <a:buChar char="q"/>
            </a:pPr>
            <a:r>
              <a:rPr lang="en-US" dirty="0"/>
              <a:t>Increased rentals and royalties </a:t>
            </a:r>
          </a:p>
        </p:txBody>
      </p:sp>
      <p:sp>
        <p:nvSpPr>
          <p:cNvPr id="4" name="Rectangle 3">
            <a:extLst>
              <a:ext uri="{FF2B5EF4-FFF2-40B4-BE49-F238E27FC236}">
                <a16:creationId xmlns:a16="http://schemas.microsoft.com/office/drawing/2014/main" id="{AF8EC10C-1112-6C49-8B52-1B2AD27499C9}"/>
              </a:ext>
            </a:extLst>
          </p:cNvPr>
          <p:cNvSpPr/>
          <p:nvPr/>
        </p:nvSpPr>
        <p:spPr>
          <a:xfrm rot="5400000">
            <a:off x="8386731" y="3044279"/>
            <a:ext cx="6542560" cy="769441"/>
          </a:xfrm>
          <a:prstGeom prst="rect">
            <a:avLst/>
          </a:prstGeom>
          <a:noFill/>
        </p:spPr>
        <p:txBody>
          <a:bodyPr wrap="none" lIns="91440" tIns="45720" rIns="91440" bIns="45720">
            <a:spAutoFit/>
          </a:bodyPr>
          <a:lstStyle/>
          <a:p>
            <a:pPr algn="ctr"/>
            <a:r>
              <a:rPr lang="en-US" sz="4400" b="1" dirty="0">
                <a:hlinkClick r:id="rId2" tooltip="Subpart 3108 - Relinquishment, Termination, Cancellation">
                  <a:extLst>
                    <a:ext uri="{A12FA001-AC4F-418D-AE19-62706E023703}">
                      <ahyp:hlinkClr xmlns:ahyp="http://schemas.microsoft.com/office/drawing/2018/hyperlinkcolor" val="tx"/>
                    </a:ext>
                  </a:extLst>
                </a:hlinkClick>
              </a:rPr>
              <a:t>43 CFR (§§ 3108.1 - 3108.5)</a:t>
            </a:r>
            <a:endParaRPr lang="en-US" sz="4400" b="1" cap="none" spc="0" dirty="0">
              <a:ln w="9525">
                <a:solidFill>
                  <a:schemeClr val="bg1"/>
                </a:solidFill>
                <a:prstDash val="solid"/>
              </a:ln>
              <a:effectLst>
                <a:outerShdw blurRad="12700" dist="38100" dir="2700000" algn="tl" rotWithShape="0">
                  <a:schemeClr val="bg1">
                    <a:lumMod val="50000"/>
                  </a:schemeClr>
                </a:outerShdw>
              </a:effectLst>
            </a:endParaRPr>
          </a:p>
        </p:txBody>
      </p:sp>
      <p:sp>
        <p:nvSpPr>
          <p:cNvPr id="5" name="TextBox 4">
            <a:extLst>
              <a:ext uri="{FF2B5EF4-FFF2-40B4-BE49-F238E27FC236}">
                <a16:creationId xmlns:a16="http://schemas.microsoft.com/office/drawing/2014/main" id="{F39E8271-CD2E-5241-9CD6-BA1AD0803BA9}"/>
              </a:ext>
            </a:extLst>
          </p:cNvPr>
          <p:cNvSpPr txBox="1"/>
          <p:nvPr/>
        </p:nvSpPr>
        <p:spPr>
          <a:xfrm>
            <a:off x="0" y="6144040"/>
            <a:ext cx="5667982" cy="369332"/>
          </a:xfrm>
          <a:prstGeom prst="rect">
            <a:avLst/>
          </a:prstGeom>
          <a:noFill/>
        </p:spPr>
        <p:txBody>
          <a:bodyPr wrap="square" rtlCol="0">
            <a:spAutoFit/>
          </a:bodyPr>
          <a:lstStyle/>
          <a:p>
            <a:pPr marL="285750" indent="-285750">
              <a:buFont typeface="Wingdings" pitchFamily="2" charset="2"/>
              <a:buChar char="v"/>
            </a:pPr>
            <a:r>
              <a:rPr lang="en-US" dirty="0"/>
              <a:t>See next slide for additional COVID-19 relief options</a:t>
            </a:r>
          </a:p>
        </p:txBody>
      </p:sp>
    </p:spTree>
    <p:extLst>
      <p:ext uri="{BB962C8B-B14F-4D97-AF65-F5344CB8AC3E}">
        <p14:creationId xmlns:p14="http://schemas.microsoft.com/office/powerpoint/2010/main" val="86094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EADA-E809-4ABF-81E6-EEEA6D741C3C}"/>
              </a:ext>
            </a:extLst>
          </p:cNvPr>
          <p:cNvSpPr>
            <a:spLocks noGrp="1"/>
          </p:cNvSpPr>
          <p:nvPr>
            <p:ph type="title"/>
          </p:nvPr>
        </p:nvSpPr>
        <p:spPr>
          <a:xfrm>
            <a:off x="0" y="0"/>
            <a:ext cx="11749414" cy="1325563"/>
          </a:xfrm>
        </p:spPr>
        <p:txBody>
          <a:bodyPr>
            <a:normAutofit fontScale="90000"/>
          </a:bodyPr>
          <a:lstStyle/>
          <a:p>
            <a:r>
              <a:rPr lang="en-US" dirty="0"/>
              <a:t>Additional BLM Relief Options </a:t>
            </a:r>
            <a:br>
              <a:rPr lang="en-US" dirty="0"/>
            </a:br>
            <a:r>
              <a:rPr lang="en-US" dirty="0"/>
              <a:t>Due to COVID-19</a:t>
            </a:r>
          </a:p>
        </p:txBody>
      </p:sp>
      <p:sp>
        <p:nvSpPr>
          <p:cNvPr id="3" name="Content Placeholder 2">
            <a:extLst>
              <a:ext uri="{FF2B5EF4-FFF2-40B4-BE49-F238E27FC236}">
                <a16:creationId xmlns:a16="http://schemas.microsoft.com/office/drawing/2014/main" id="{FE9383A8-5C53-4E4D-A1F2-1A1AB26FBD87}"/>
              </a:ext>
            </a:extLst>
          </p:cNvPr>
          <p:cNvSpPr>
            <a:spLocks noGrp="1"/>
          </p:cNvSpPr>
          <p:nvPr>
            <p:ph idx="1"/>
          </p:nvPr>
        </p:nvSpPr>
        <p:spPr>
          <a:xfrm>
            <a:off x="0" y="1469571"/>
            <a:ext cx="11608514" cy="5094515"/>
          </a:xfrm>
        </p:spPr>
        <p:txBody>
          <a:bodyPr>
            <a:normAutofit lnSpcReduction="10000"/>
          </a:bodyPr>
          <a:lstStyle/>
          <a:p>
            <a:pPr>
              <a:buFont typeface="Wingdings" panose="05000000000000000000" pitchFamily="2" charset="2"/>
              <a:buChar char="q"/>
            </a:pPr>
            <a:r>
              <a:rPr lang="en-US" u="sng" dirty="0"/>
              <a:t>Royalty Reduction </a:t>
            </a:r>
          </a:p>
          <a:p>
            <a:pPr lvl="1">
              <a:buFont typeface="Wingdings" panose="05000000000000000000" pitchFamily="2" charset="2"/>
              <a:buChar char="q"/>
            </a:pPr>
            <a:r>
              <a:rPr lang="en-US" dirty="0"/>
              <a:t>Regulatory and Process Information for Onshore Oil and Natural Gas Suspensions and Royalty Rate Reduction Applications due to COVID-19 Impacts</a:t>
            </a:r>
          </a:p>
          <a:p>
            <a:pPr lvl="1">
              <a:buFont typeface="Wingdings" panose="05000000000000000000" pitchFamily="2" charset="2"/>
              <a:buChar char="q"/>
            </a:pPr>
            <a:r>
              <a:rPr lang="en-US" dirty="0"/>
              <a:t>43 CFR § 3103.4-1</a:t>
            </a:r>
          </a:p>
          <a:p>
            <a:pPr lvl="1">
              <a:buFont typeface="Wingdings" panose="05000000000000000000" pitchFamily="2" charset="2"/>
              <a:buChar char="q"/>
            </a:pPr>
            <a:r>
              <a:rPr lang="en-US" dirty="0">
                <a:hlinkClick r:id="rId2"/>
              </a:rPr>
              <a:t>https://www.blm.gov/programs/energy-and-minerals/oil-and-gas/covid-royalty-rate-reduction-guidance</a:t>
            </a:r>
            <a:endParaRPr lang="en-US" dirty="0"/>
          </a:p>
          <a:p>
            <a:pPr marL="457200" lvl="1" indent="0">
              <a:buNone/>
            </a:pPr>
            <a:endParaRPr lang="en-US" dirty="0"/>
          </a:p>
          <a:p>
            <a:pPr>
              <a:buFont typeface="Wingdings" panose="05000000000000000000" pitchFamily="2" charset="2"/>
              <a:buChar char="q"/>
            </a:pPr>
            <a:r>
              <a:rPr lang="en-US" u="sng" dirty="0"/>
              <a:t>Lease Suspension </a:t>
            </a:r>
          </a:p>
          <a:p>
            <a:pPr lvl="1">
              <a:buFont typeface="Wingdings" panose="05000000000000000000" pitchFamily="2" charset="2"/>
              <a:buChar char="q"/>
            </a:pPr>
            <a:r>
              <a:rPr lang="en-US" dirty="0"/>
              <a:t>Regulatory and Process Information for Onshore Oil and Natural Gas Suspensions Applications due to COVID-19 Impacts</a:t>
            </a:r>
          </a:p>
          <a:p>
            <a:pPr lvl="1">
              <a:buFont typeface="Wingdings" panose="05000000000000000000" pitchFamily="2" charset="2"/>
              <a:buChar char="q"/>
            </a:pPr>
            <a:r>
              <a:rPr lang="en-US" dirty="0"/>
              <a:t>Steps for Lessees to Apply for Oil and Gas Suspensions under “</a:t>
            </a:r>
            <a:r>
              <a:rPr lang="en-US" i="1" dirty="0"/>
              <a:t>force majeure</a:t>
            </a:r>
            <a:r>
              <a:rPr lang="en-US" dirty="0"/>
              <a:t>” due to COVID-19</a:t>
            </a:r>
          </a:p>
          <a:p>
            <a:pPr lvl="1">
              <a:buFont typeface="Wingdings" panose="05000000000000000000" pitchFamily="2" charset="2"/>
              <a:buChar char="q"/>
            </a:pPr>
            <a:r>
              <a:rPr lang="en-US" dirty="0">
                <a:hlinkClick r:id="rId3"/>
              </a:rPr>
              <a:t>https://www.blm.gov/programs/energy-and-minerals/oil-and-gas/covid-lease-suspension-guidance</a:t>
            </a:r>
            <a:endParaRPr lang="en-US" dirty="0"/>
          </a:p>
          <a:p>
            <a:pPr marL="457200" lvl="1" indent="0">
              <a:buNone/>
            </a:pPr>
            <a:endParaRPr lang="en-US" dirty="0"/>
          </a:p>
        </p:txBody>
      </p:sp>
    </p:spTree>
    <p:extLst>
      <p:ext uri="{BB962C8B-B14F-4D97-AF65-F5344CB8AC3E}">
        <p14:creationId xmlns:p14="http://schemas.microsoft.com/office/powerpoint/2010/main" val="201454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B6C85-DC26-4B23-86C4-5494A0FF2C1B}"/>
              </a:ext>
            </a:extLst>
          </p:cNvPr>
          <p:cNvSpPr>
            <a:spLocks noGrp="1"/>
          </p:cNvSpPr>
          <p:nvPr>
            <p:ph type="ctrTitle"/>
          </p:nvPr>
        </p:nvSpPr>
        <p:spPr>
          <a:xfrm>
            <a:off x="0" y="0"/>
            <a:ext cx="4673639" cy="1561568"/>
          </a:xfrm>
        </p:spPr>
        <p:txBody>
          <a:bodyPr>
            <a:normAutofit/>
          </a:bodyPr>
          <a:lstStyle/>
          <a:p>
            <a:pPr algn="l"/>
            <a:r>
              <a:rPr lang="en-US" sz="5400" dirty="0">
                <a:solidFill>
                  <a:schemeClr val="tx1"/>
                </a:solidFill>
              </a:rPr>
              <a:t>LR2000 Lease Status</a:t>
            </a:r>
            <a:br>
              <a:rPr lang="en-US" sz="5400" dirty="0">
                <a:solidFill>
                  <a:schemeClr val="tx1"/>
                </a:solidFill>
              </a:rPr>
            </a:br>
            <a:r>
              <a:rPr lang="en-US" sz="4400" dirty="0">
                <a:solidFill>
                  <a:schemeClr val="tx1"/>
                </a:solidFill>
              </a:rPr>
              <a:t>and new features</a:t>
            </a:r>
            <a:endParaRPr lang="en-US" sz="5400" dirty="0">
              <a:solidFill>
                <a:schemeClr val="tx1"/>
              </a:solidFill>
            </a:endParaRPr>
          </a:p>
        </p:txBody>
      </p:sp>
      <p:sp>
        <p:nvSpPr>
          <p:cNvPr id="4" name="Subtitle 2">
            <a:extLst>
              <a:ext uri="{FF2B5EF4-FFF2-40B4-BE49-F238E27FC236}">
                <a16:creationId xmlns:a16="http://schemas.microsoft.com/office/drawing/2014/main" id="{D7E9310F-A6C5-4A21-8917-8569DC095D95}"/>
              </a:ext>
            </a:extLst>
          </p:cNvPr>
          <p:cNvSpPr>
            <a:spLocks noGrp="1"/>
          </p:cNvSpPr>
          <p:nvPr>
            <p:ph type="subTitle" idx="1"/>
          </p:nvPr>
        </p:nvSpPr>
        <p:spPr>
          <a:xfrm>
            <a:off x="35739" y="1415603"/>
            <a:ext cx="5478046" cy="1866378"/>
          </a:xfrm>
        </p:spPr>
        <p:txBody>
          <a:bodyPr anchor="t">
            <a:normAutofit/>
          </a:bodyPr>
          <a:lstStyle/>
          <a:p>
            <a:pPr marL="342900" indent="-342900" algn="l">
              <a:spcBef>
                <a:spcPts val="0"/>
              </a:spcBef>
              <a:spcAft>
                <a:spcPts val="0"/>
              </a:spcAft>
              <a:buFont typeface="Wingdings" panose="05000000000000000000" pitchFamily="2" charset="2"/>
              <a:buChar char="q"/>
            </a:pPr>
            <a:r>
              <a:rPr lang="en-US" sz="2200" dirty="0">
                <a:solidFill>
                  <a:schemeClr val="tx1"/>
                </a:solidFill>
                <a:latin typeface="+mn-lt"/>
              </a:rPr>
              <a:t>Oil and Gas Leases Due to Expire</a:t>
            </a:r>
          </a:p>
          <a:p>
            <a:pPr marL="342900" indent="-342900" algn="l">
              <a:spcBef>
                <a:spcPts val="0"/>
              </a:spcBef>
              <a:spcAft>
                <a:spcPts val="0"/>
              </a:spcAft>
              <a:buFont typeface="Wingdings" panose="05000000000000000000" pitchFamily="2" charset="2"/>
              <a:buChar char="q"/>
            </a:pPr>
            <a:r>
              <a:rPr lang="en-US" sz="2200" dirty="0">
                <a:solidFill>
                  <a:schemeClr val="tx1"/>
                </a:solidFill>
                <a:latin typeface="+mn-lt"/>
              </a:rPr>
              <a:t>Oil and Gas Lease Suspensions</a:t>
            </a:r>
          </a:p>
          <a:p>
            <a:pPr marL="342900" indent="-342900" algn="l">
              <a:spcBef>
                <a:spcPts val="0"/>
              </a:spcBef>
              <a:spcAft>
                <a:spcPts val="0"/>
              </a:spcAft>
              <a:buFont typeface="Wingdings" panose="05000000000000000000" pitchFamily="2" charset="2"/>
              <a:buChar char="q"/>
            </a:pPr>
            <a:r>
              <a:rPr lang="en-US" sz="2200" dirty="0">
                <a:solidFill>
                  <a:schemeClr val="tx1"/>
                </a:solidFill>
                <a:latin typeface="+mn-lt"/>
              </a:rPr>
              <a:t>Duration of Plans</a:t>
            </a:r>
          </a:p>
          <a:p>
            <a:pPr marL="342900" indent="-342900" algn="l">
              <a:spcBef>
                <a:spcPts val="0"/>
              </a:spcBef>
              <a:spcAft>
                <a:spcPts val="0"/>
              </a:spcAft>
              <a:buFont typeface="Wingdings" panose="05000000000000000000" pitchFamily="2" charset="2"/>
              <a:buChar char="q"/>
            </a:pPr>
            <a:r>
              <a:rPr lang="en-US" sz="2200" dirty="0">
                <a:solidFill>
                  <a:schemeClr val="tx1"/>
                </a:solidFill>
                <a:latin typeface="+mn-lt"/>
              </a:rPr>
              <a:t>Wind and Solar</a:t>
            </a:r>
          </a:p>
          <a:p>
            <a:pPr algn="l">
              <a:spcBef>
                <a:spcPts val="0"/>
              </a:spcBef>
              <a:spcAft>
                <a:spcPts val="0"/>
              </a:spcAft>
            </a:pPr>
            <a:endParaRPr lang="en-US" sz="2200" dirty="0">
              <a:solidFill>
                <a:schemeClr val="tx1"/>
              </a:solidFill>
              <a:latin typeface="+mn-lt"/>
            </a:endParaRPr>
          </a:p>
          <a:p>
            <a:pPr marL="342900" indent="-342900" algn="l">
              <a:spcBef>
                <a:spcPts val="0"/>
              </a:spcBef>
              <a:spcAft>
                <a:spcPts val="0"/>
              </a:spcAft>
              <a:buFont typeface="Wingdings" panose="05000000000000000000" pitchFamily="2" charset="2"/>
              <a:buChar char="q"/>
            </a:pPr>
            <a:endParaRPr lang="en-US" sz="2200" dirty="0">
              <a:solidFill>
                <a:schemeClr val="tx1"/>
              </a:solidFill>
              <a:latin typeface="+mn-lt"/>
            </a:endParaRPr>
          </a:p>
          <a:p>
            <a:pPr algn="l">
              <a:spcBef>
                <a:spcPts val="0"/>
              </a:spcBef>
              <a:spcAft>
                <a:spcPts val="0"/>
              </a:spcAft>
            </a:pPr>
            <a:endParaRPr lang="en-US" sz="1000" dirty="0">
              <a:solidFill>
                <a:schemeClr val="tx1"/>
              </a:solidFill>
              <a:latin typeface="+mn-lt"/>
            </a:endParaRPr>
          </a:p>
        </p:txBody>
      </p:sp>
      <p:pic>
        <p:nvPicPr>
          <p:cNvPr id="5" name="Picture 4">
            <a:extLst>
              <a:ext uri="{FF2B5EF4-FFF2-40B4-BE49-F238E27FC236}">
                <a16:creationId xmlns:a16="http://schemas.microsoft.com/office/drawing/2014/main" id="{90D626C7-F7C3-41CA-9DB4-1DEF4454A505}"/>
              </a:ext>
            </a:extLst>
          </p:cNvPr>
          <p:cNvPicPr>
            <a:picLocks noChangeAspect="1"/>
          </p:cNvPicPr>
          <p:nvPr/>
        </p:nvPicPr>
        <p:blipFill rotWithShape="1">
          <a:blip r:embed="rId2"/>
          <a:srcRect l="2726" t="39931" r="4259" b="-29"/>
          <a:stretch/>
        </p:blipFill>
        <p:spPr>
          <a:xfrm>
            <a:off x="110637" y="5002394"/>
            <a:ext cx="5944049" cy="1771327"/>
          </a:xfrm>
          <a:prstGeom prst="rect">
            <a:avLst/>
          </a:prstGeom>
        </p:spPr>
      </p:pic>
      <p:pic>
        <p:nvPicPr>
          <p:cNvPr id="6" name="Picture 5">
            <a:extLst>
              <a:ext uri="{FF2B5EF4-FFF2-40B4-BE49-F238E27FC236}">
                <a16:creationId xmlns:a16="http://schemas.microsoft.com/office/drawing/2014/main" id="{FE274AE4-1B3E-4CE0-AC3C-C2D5ED099CE7}"/>
              </a:ext>
            </a:extLst>
          </p:cNvPr>
          <p:cNvPicPr>
            <a:picLocks noChangeAspect="1"/>
          </p:cNvPicPr>
          <p:nvPr/>
        </p:nvPicPr>
        <p:blipFill>
          <a:blip r:embed="rId3"/>
          <a:stretch>
            <a:fillRect/>
          </a:stretch>
        </p:blipFill>
        <p:spPr>
          <a:xfrm>
            <a:off x="445263" y="2730513"/>
            <a:ext cx="5199899" cy="2187602"/>
          </a:xfrm>
          <a:prstGeom prst="rect">
            <a:avLst/>
          </a:prstGeom>
        </p:spPr>
      </p:pic>
      <p:pic>
        <p:nvPicPr>
          <p:cNvPr id="3" name="Picture 2">
            <a:extLst>
              <a:ext uri="{FF2B5EF4-FFF2-40B4-BE49-F238E27FC236}">
                <a16:creationId xmlns:a16="http://schemas.microsoft.com/office/drawing/2014/main" id="{A033900F-C3BA-4810-9A6C-BAD9289AB174}"/>
              </a:ext>
            </a:extLst>
          </p:cNvPr>
          <p:cNvPicPr>
            <a:picLocks noChangeAspect="1"/>
          </p:cNvPicPr>
          <p:nvPr/>
        </p:nvPicPr>
        <p:blipFill>
          <a:blip r:embed="rId4"/>
          <a:stretch>
            <a:fillRect/>
          </a:stretch>
        </p:blipFill>
        <p:spPr>
          <a:xfrm>
            <a:off x="6054686" y="0"/>
            <a:ext cx="6137316" cy="6858000"/>
          </a:xfrm>
          <a:prstGeom prst="rect">
            <a:avLst/>
          </a:prstGeom>
        </p:spPr>
      </p:pic>
    </p:spTree>
    <p:extLst>
      <p:ext uri="{BB962C8B-B14F-4D97-AF65-F5344CB8AC3E}">
        <p14:creationId xmlns:p14="http://schemas.microsoft.com/office/powerpoint/2010/main" val="291228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F515-37BA-4D54-A73F-BFE7022696BB}"/>
              </a:ext>
            </a:extLst>
          </p:cNvPr>
          <p:cNvSpPr>
            <a:spLocks noGrp="1"/>
          </p:cNvSpPr>
          <p:nvPr>
            <p:ph type="title"/>
          </p:nvPr>
        </p:nvSpPr>
        <p:spPr>
          <a:xfrm>
            <a:off x="0" y="0"/>
            <a:ext cx="10515600" cy="1325563"/>
          </a:xfrm>
        </p:spPr>
        <p:txBody>
          <a:bodyPr>
            <a:normAutofit fontScale="90000"/>
          </a:bodyPr>
          <a:lstStyle/>
          <a:p>
            <a:r>
              <a:rPr lang="en-US" dirty="0"/>
              <a:t>Unemployment &amp; Resources </a:t>
            </a:r>
            <a:br>
              <a:rPr lang="en-US" dirty="0"/>
            </a:br>
            <a:endParaRPr lang="en-US" dirty="0"/>
          </a:p>
        </p:txBody>
      </p:sp>
      <p:sp>
        <p:nvSpPr>
          <p:cNvPr id="3" name="Content Placeholder 2">
            <a:extLst>
              <a:ext uri="{FF2B5EF4-FFF2-40B4-BE49-F238E27FC236}">
                <a16:creationId xmlns:a16="http://schemas.microsoft.com/office/drawing/2014/main" id="{DA396DD2-EBB4-43FA-9BF6-80479870D037}"/>
              </a:ext>
            </a:extLst>
          </p:cNvPr>
          <p:cNvSpPr>
            <a:spLocks noGrp="1"/>
          </p:cNvSpPr>
          <p:nvPr>
            <p:ph idx="1"/>
          </p:nvPr>
        </p:nvSpPr>
        <p:spPr>
          <a:xfrm>
            <a:off x="0" y="1588145"/>
            <a:ext cx="9062357" cy="4351338"/>
          </a:xfrm>
        </p:spPr>
        <p:txBody>
          <a:bodyPr>
            <a:normAutofit lnSpcReduction="10000"/>
          </a:bodyPr>
          <a:lstStyle/>
          <a:p>
            <a:pPr>
              <a:buFont typeface="Wingdings" pitchFamily="2" charset="2"/>
              <a:buChar char="q"/>
            </a:pPr>
            <a:r>
              <a:rPr lang="en-US" dirty="0">
                <a:solidFill>
                  <a:schemeClr val="tx1"/>
                </a:solidFill>
              </a:rPr>
              <a:t>Wyoming Business Council </a:t>
            </a:r>
          </a:p>
          <a:p>
            <a:pPr lvl="1">
              <a:buFont typeface="Wingdings" pitchFamily="2" charset="2"/>
              <a:buChar char="q"/>
            </a:pPr>
            <a:r>
              <a:rPr lang="en-US" dirty="0">
                <a:hlinkClick r:id="rId2"/>
              </a:rPr>
              <a:t>https://www.wyomingbusiness.org/</a:t>
            </a:r>
            <a:endParaRPr lang="en-US" dirty="0"/>
          </a:p>
          <a:p>
            <a:pPr marL="457200" lvl="1" indent="0">
              <a:buNone/>
            </a:pPr>
            <a:endParaRPr lang="en-US" dirty="0"/>
          </a:p>
          <a:p>
            <a:pPr>
              <a:buFont typeface="Wingdings" pitchFamily="2" charset="2"/>
              <a:buChar char="q"/>
            </a:pPr>
            <a:r>
              <a:rPr lang="en-US" dirty="0"/>
              <a:t>Wyoming Workforce Services</a:t>
            </a:r>
          </a:p>
          <a:p>
            <a:pPr lvl="1">
              <a:buFont typeface="Wingdings" pitchFamily="2" charset="2"/>
              <a:buChar char="q"/>
            </a:pPr>
            <a:r>
              <a:rPr lang="en-US" dirty="0">
                <a:hlinkClick r:id="rId3"/>
              </a:rPr>
              <a:t>https://wyui.wyo.gov</a:t>
            </a:r>
            <a:endParaRPr lang="en-US" dirty="0"/>
          </a:p>
          <a:p>
            <a:pPr marL="457200" lvl="1" indent="0">
              <a:buNone/>
            </a:pPr>
            <a:endParaRPr lang="en-US" dirty="0"/>
          </a:p>
          <a:p>
            <a:pPr>
              <a:buFont typeface="Wingdings" pitchFamily="2" charset="2"/>
              <a:buChar char="q"/>
            </a:pPr>
            <a:r>
              <a:rPr lang="en-US" dirty="0"/>
              <a:t>Wyoming At Work Job Search </a:t>
            </a:r>
          </a:p>
          <a:p>
            <a:pPr lvl="1">
              <a:buFont typeface="Wingdings" pitchFamily="2" charset="2"/>
              <a:buChar char="q"/>
            </a:pPr>
            <a:r>
              <a:rPr lang="en-US" dirty="0">
                <a:hlinkClick r:id="rId4"/>
              </a:rPr>
              <a:t>WyomingatWork.com</a:t>
            </a:r>
            <a:endParaRPr lang="en-US" dirty="0"/>
          </a:p>
          <a:p>
            <a:pPr marL="457200" lvl="1" indent="0">
              <a:buNone/>
            </a:pPr>
            <a:endParaRPr lang="en-US" dirty="0"/>
          </a:p>
          <a:p>
            <a:pPr>
              <a:buFont typeface="Wingdings" pitchFamily="2" charset="2"/>
              <a:buChar char="q"/>
            </a:pPr>
            <a:r>
              <a:rPr lang="en-US" dirty="0"/>
              <a:t>Wyoming Department of Health </a:t>
            </a:r>
          </a:p>
          <a:p>
            <a:pPr lvl="1">
              <a:buFont typeface="Wingdings" pitchFamily="2" charset="2"/>
              <a:buChar char="q"/>
            </a:pPr>
            <a:r>
              <a:rPr lang="en-US" dirty="0">
                <a:hlinkClick r:id="rId5"/>
              </a:rPr>
              <a:t>https://health.wyo.gov/behavioralhealth/mhsa/</a:t>
            </a:r>
            <a:endParaRPr lang="en-US" dirty="0"/>
          </a:p>
          <a:p>
            <a:pPr marL="457200" lvl="1" indent="0">
              <a:buNone/>
            </a:pPr>
            <a:endParaRPr lang="en-US" dirty="0"/>
          </a:p>
          <a:p>
            <a:pPr>
              <a:buFont typeface="Wingdings" pitchFamily="2" charset="2"/>
              <a:buChar char="q"/>
            </a:pPr>
            <a:endParaRPr lang="en-US" dirty="0"/>
          </a:p>
        </p:txBody>
      </p:sp>
      <p:pic>
        <p:nvPicPr>
          <p:cNvPr id="6" name="Picture 5">
            <a:extLst>
              <a:ext uri="{FF2B5EF4-FFF2-40B4-BE49-F238E27FC236}">
                <a16:creationId xmlns:a16="http://schemas.microsoft.com/office/drawing/2014/main" id="{53B41B20-B808-9F45-87F4-7E54DE96EB9A}"/>
              </a:ext>
            </a:extLst>
          </p:cNvPr>
          <p:cNvPicPr>
            <a:picLocks noChangeAspect="1"/>
          </p:cNvPicPr>
          <p:nvPr/>
        </p:nvPicPr>
        <p:blipFill>
          <a:blip r:embed="rId6"/>
          <a:stretch>
            <a:fillRect/>
          </a:stretch>
        </p:blipFill>
        <p:spPr>
          <a:xfrm>
            <a:off x="9650185" y="159345"/>
            <a:ext cx="2364014" cy="1428800"/>
          </a:xfrm>
          <a:prstGeom prst="rect">
            <a:avLst/>
          </a:prstGeom>
        </p:spPr>
      </p:pic>
      <p:pic>
        <p:nvPicPr>
          <p:cNvPr id="2052" name="Picture 4" descr="Department of Workforce Services offices open, offer help for laid ...">
            <a:extLst>
              <a:ext uri="{FF2B5EF4-FFF2-40B4-BE49-F238E27FC236}">
                <a16:creationId xmlns:a16="http://schemas.microsoft.com/office/drawing/2014/main" id="{BF2F2EF6-292C-D546-8062-D214E58A50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0185" y="1890605"/>
            <a:ext cx="2364013" cy="17616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EDAF608-F362-264A-9473-4233AFB20291}"/>
              </a:ext>
            </a:extLst>
          </p:cNvPr>
          <p:cNvPicPr>
            <a:picLocks noChangeAspect="1"/>
          </p:cNvPicPr>
          <p:nvPr/>
        </p:nvPicPr>
        <p:blipFill>
          <a:blip r:embed="rId8"/>
          <a:stretch>
            <a:fillRect/>
          </a:stretch>
        </p:blipFill>
        <p:spPr>
          <a:xfrm>
            <a:off x="9650186" y="3967377"/>
            <a:ext cx="2364012" cy="2654249"/>
          </a:xfrm>
          <a:prstGeom prst="rect">
            <a:avLst/>
          </a:prstGeom>
        </p:spPr>
      </p:pic>
    </p:spTree>
    <p:extLst>
      <p:ext uri="{BB962C8B-B14F-4D97-AF65-F5344CB8AC3E}">
        <p14:creationId xmlns:p14="http://schemas.microsoft.com/office/powerpoint/2010/main" val="1453150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20DC-63B6-4D98-81AF-71897310460E}"/>
              </a:ext>
            </a:extLst>
          </p:cNvPr>
          <p:cNvSpPr>
            <a:spLocks noGrp="1"/>
          </p:cNvSpPr>
          <p:nvPr>
            <p:ph type="title"/>
          </p:nvPr>
        </p:nvSpPr>
        <p:spPr>
          <a:xfrm>
            <a:off x="0" y="18255"/>
            <a:ext cx="10515600" cy="1325563"/>
          </a:xfrm>
        </p:spPr>
        <p:txBody>
          <a:bodyPr/>
          <a:lstStyle/>
          <a:p>
            <a:r>
              <a:rPr lang="en-US" dirty="0"/>
              <a:t>CEUs and Certifications</a:t>
            </a:r>
          </a:p>
        </p:txBody>
      </p:sp>
      <p:pic>
        <p:nvPicPr>
          <p:cNvPr id="4" name="Content Placeholder 3">
            <a:extLst>
              <a:ext uri="{FF2B5EF4-FFF2-40B4-BE49-F238E27FC236}">
                <a16:creationId xmlns:a16="http://schemas.microsoft.com/office/drawing/2014/main" id="{F30C8EF7-6B06-4D0B-AD2D-DC6E6B1D6C4F}"/>
              </a:ext>
            </a:extLst>
          </p:cNvPr>
          <p:cNvPicPr>
            <a:picLocks noGrp="1" noChangeAspect="1"/>
          </p:cNvPicPr>
          <p:nvPr>
            <p:ph idx="1"/>
          </p:nvPr>
        </p:nvPicPr>
        <p:blipFill>
          <a:blip r:embed="rId2"/>
          <a:stretch>
            <a:fillRect/>
          </a:stretch>
        </p:blipFill>
        <p:spPr>
          <a:xfrm>
            <a:off x="244051" y="1226860"/>
            <a:ext cx="5596768" cy="5386138"/>
          </a:xfrm>
          <a:prstGeom prst="rect">
            <a:avLst/>
          </a:prstGeom>
        </p:spPr>
      </p:pic>
      <p:pic>
        <p:nvPicPr>
          <p:cNvPr id="5" name="Picture 4">
            <a:extLst>
              <a:ext uri="{FF2B5EF4-FFF2-40B4-BE49-F238E27FC236}">
                <a16:creationId xmlns:a16="http://schemas.microsoft.com/office/drawing/2014/main" id="{B09BE53F-D86F-48C0-B1D7-A8A807897403}"/>
              </a:ext>
            </a:extLst>
          </p:cNvPr>
          <p:cNvPicPr>
            <a:picLocks noChangeAspect="1"/>
          </p:cNvPicPr>
          <p:nvPr/>
        </p:nvPicPr>
        <p:blipFill>
          <a:blip r:embed="rId3"/>
          <a:stretch>
            <a:fillRect/>
          </a:stretch>
        </p:blipFill>
        <p:spPr>
          <a:xfrm>
            <a:off x="6084870" y="1748117"/>
            <a:ext cx="5956606" cy="4343623"/>
          </a:xfrm>
          <a:prstGeom prst="rect">
            <a:avLst/>
          </a:prstGeom>
        </p:spPr>
      </p:pic>
    </p:spTree>
    <p:extLst>
      <p:ext uri="{BB962C8B-B14F-4D97-AF65-F5344CB8AC3E}">
        <p14:creationId xmlns:p14="http://schemas.microsoft.com/office/powerpoint/2010/main" val="2705766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F6F6-73F3-4D8E-BF7F-0E39A941FC7E}"/>
              </a:ext>
            </a:extLst>
          </p:cNvPr>
          <p:cNvSpPr>
            <a:spLocks noGrp="1"/>
          </p:cNvSpPr>
          <p:nvPr>
            <p:ph type="ctrTitle"/>
          </p:nvPr>
        </p:nvSpPr>
        <p:spPr>
          <a:xfrm>
            <a:off x="-1457325" y="0"/>
            <a:ext cx="9440034" cy="1049867"/>
          </a:xfrm>
        </p:spPr>
        <p:txBody>
          <a:bodyPr>
            <a:normAutofit/>
          </a:bodyPr>
          <a:lstStyle/>
          <a:p>
            <a:r>
              <a:rPr lang="en-US" sz="6000" dirty="0">
                <a:solidFill>
                  <a:schemeClr val="tx1"/>
                </a:solidFill>
                <a:effectLst/>
              </a:rPr>
              <a:t>Practical Links &amp; Resources:</a:t>
            </a:r>
          </a:p>
        </p:txBody>
      </p:sp>
      <p:sp>
        <p:nvSpPr>
          <p:cNvPr id="3" name="Subtitle 2">
            <a:extLst>
              <a:ext uri="{FF2B5EF4-FFF2-40B4-BE49-F238E27FC236}">
                <a16:creationId xmlns:a16="http://schemas.microsoft.com/office/drawing/2014/main" id="{44B57334-B2E3-49A7-A16D-1C85631F684C}"/>
              </a:ext>
            </a:extLst>
          </p:cNvPr>
          <p:cNvSpPr>
            <a:spLocks noGrp="1"/>
          </p:cNvSpPr>
          <p:nvPr>
            <p:ph type="subTitle" idx="1"/>
          </p:nvPr>
        </p:nvSpPr>
        <p:spPr>
          <a:xfrm>
            <a:off x="268251" y="1402590"/>
            <a:ext cx="11655497" cy="5447186"/>
          </a:xfrm>
        </p:spPr>
        <p:txBody>
          <a:bodyPr>
            <a:normAutofit fontScale="70000" lnSpcReduction="20000"/>
          </a:bodyPr>
          <a:lstStyle/>
          <a:p>
            <a:pPr algn="l"/>
            <a:r>
              <a:rPr lang="en-US" dirty="0">
                <a:solidFill>
                  <a:schemeClr val="tx1"/>
                </a:solidFill>
                <a:latin typeface="+mn-lt"/>
              </a:rPr>
              <a:t>General Land Office Records, patents and plats -- </a:t>
            </a:r>
            <a:r>
              <a:rPr lang="en-US" dirty="0">
                <a:solidFill>
                  <a:schemeClr val="tx1"/>
                </a:solidFill>
                <a:latin typeface="+mn-lt"/>
                <a:hlinkClick r:id="rId2"/>
              </a:rPr>
              <a:t>https://glorecords.blm.gov/default.aspx</a:t>
            </a:r>
            <a:endParaRPr lang="en-US" dirty="0">
              <a:solidFill>
                <a:schemeClr val="tx1"/>
              </a:solidFill>
              <a:latin typeface="+mn-lt"/>
            </a:endParaRPr>
          </a:p>
          <a:p>
            <a:pPr algn="l"/>
            <a:endParaRPr lang="en-US" u="sng" dirty="0">
              <a:solidFill>
                <a:schemeClr val="tx1"/>
              </a:solidFill>
              <a:latin typeface="+mn-lt"/>
            </a:endParaRPr>
          </a:p>
          <a:p>
            <a:pPr algn="l"/>
            <a:r>
              <a:rPr lang="en-US" dirty="0">
                <a:solidFill>
                  <a:schemeClr val="tx1"/>
                </a:solidFill>
                <a:latin typeface="+mn-lt"/>
              </a:rPr>
              <a:t>GLO records reference codes and key for Wyoming plats -- </a:t>
            </a:r>
            <a:r>
              <a:rPr lang="en-US" u="sng" dirty="0">
                <a:solidFill>
                  <a:schemeClr val="tx1"/>
                </a:solidFill>
                <a:latin typeface="+mn-lt"/>
                <a:hlinkClick r:id="rId3"/>
              </a:rPr>
              <a:t>https://glorecords.blm.gov/reference/downloads/WY_Explanatory_Township.pdf</a:t>
            </a:r>
            <a:endParaRPr lang="en-US" u="sng" dirty="0">
              <a:solidFill>
                <a:schemeClr val="tx1"/>
              </a:solidFill>
              <a:latin typeface="+mn-lt"/>
            </a:endParaRPr>
          </a:p>
          <a:p>
            <a:pPr algn="l"/>
            <a:endParaRPr lang="en-US" dirty="0">
              <a:solidFill>
                <a:schemeClr val="tx1"/>
              </a:solidFill>
              <a:latin typeface="+mn-lt"/>
            </a:endParaRPr>
          </a:p>
          <a:p>
            <a:pPr algn="l"/>
            <a:r>
              <a:rPr lang="en-US" dirty="0">
                <a:solidFill>
                  <a:schemeClr val="tx1"/>
                </a:solidFill>
                <a:latin typeface="+mn-lt"/>
              </a:rPr>
              <a:t>Link to LR2000 -- </a:t>
            </a:r>
            <a:r>
              <a:rPr lang="en-US" dirty="0">
                <a:solidFill>
                  <a:schemeClr val="tx1"/>
                </a:solidFill>
                <a:hlinkClick r:id="rId4"/>
              </a:rPr>
              <a:t>www.blm.gov/lr2000</a:t>
            </a:r>
            <a:r>
              <a:rPr lang="en-US" dirty="0">
                <a:solidFill>
                  <a:schemeClr val="tx1"/>
                </a:solidFill>
              </a:rPr>
              <a:t> </a:t>
            </a:r>
          </a:p>
          <a:p>
            <a:pPr algn="l"/>
            <a:endParaRPr lang="en-US" dirty="0">
              <a:solidFill>
                <a:schemeClr val="tx1"/>
              </a:solidFill>
              <a:latin typeface="+mn-lt"/>
            </a:endParaRPr>
          </a:p>
          <a:p>
            <a:pPr algn="l"/>
            <a:r>
              <a:rPr lang="en-US" dirty="0">
                <a:solidFill>
                  <a:schemeClr val="tx1"/>
                </a:solidFill>
                <a:latin typeface="+mn-lt"/>
              </a:rPr>
              <a:t>CR Action Codes for LR2000 (for use in LR2000 Serial Register Pages) -- </a:t>
            </a:r>
            <a:r>
              <a:rPr lang="en-US" dirty="0">
                <a:solidFill>
                  <a:schemeClr val="tx1"/>
                </a:solidFill>
                <a:latin typeface="+mn-lt"/>
                <a:hlinkClick r:id="rId5"/>
              </a:rPr>
              <a:t>https://reports.blm.gov/document/lr2000/118/Action-Codes-by-Code</a:t>
            </a:r>
            <a:endParaRPr lang="en-US" dirty="0">
              <a:solidFill>
                <a:schemeClr val="tx1"/>
              </a:solidFill>
              <a:latin typeface="+mn-lt"/>
            </a:endParaRPr>
          </a:p>
          <a:p>
            <a:pPr algn="l"/>
            <a:endParaRPr lang="en-US" dirty="0">
              <a:solidFill>
                <a:schemeClr val="tx1"/>
              </a:solidFill>
              <a:latin typeface="+mn-lt"/>
            </a:endParaRPr>
          </a:p>
          <a:p>
            <a:pPr algn="l"/>
            <a:r>
              <a:rPr lang="en-US" dirty="0">
                <a:solidFill>
                  <a:schemeClr val="tx1"/>
                </a:solidFill>
              </a:rPr>
              <a:t>Wyoming Oil &amp; Gas Conservation Commission including Oil and Gas rules, regulations, spacing, communitizations, units, individual well production, permits, hearing and other information -- </a:t>
            </a:r>
            <a:r>
              <a:rPr lang="en-US" dirty="0">
                <a:solidFill>
                  <a:schemeClr val="tx1"/>
                </a:solidFill>
                <a:hlinkClick r:id="rId6"/>
              </a:rPr>
              <a:t>http://wogcc.wyo.gov</a:t>
            </a:r>
            <a:endParaRPr lang="en-US" dirty="0">
              <a:solidFill>
                <a:schemeClr val="tx1"/>
              </a:solidFill>
              <a:latin typeface="+mn-lt"/>
            </a:endParaRPr>
          </a:p>
          <a:p>
            <a:pPr algn="l"/>
            <a:endParaRPr lang="en-US" dirty="0">
              <a:solidFill>
                <a:schemeClr val="tx1"/>
              </a:solidFill>
              <a:latin typeface="+mn-lt"/>
            </a:endParaRPr>
          </a:p>
          <a:p>
            <a:pPr algn="l"/>
            <a:r>
              <a:rPr lang="en-US" dirty="0">
                <a:solidFill>
                  <a:schemeClr val="tx1"/>
                </a:solidFill>
                <a:latin typeface="+mn-lt"/>
              </a:rPr>
              <a:t>BLM Name Change Index - BLM Corporate Name Change and Merger Index, dated March 12, 2020--  </a:t>
            </a:r>
            <a:r>
              <a:rPr lang="en-US" dirty="0">
                <a:solidFill>
                  <a:schemeClr val="tx1"/>
                </a:solidFill>
                <a:latin typeface="+mn-lt"/>
                <a:hlinkClick r:id="rId7"/>
              </a:rPr>
              <a:t>https://eplanning.blm.gov/public_projects/nepa/75541/102244/250019733/Master_NC_Index_03-12-2020.pdf</a:t>
            </a:r>
            <a:r>
              <a:rPr lang="en-US" dirty="0">
                <a:solidFill>
                  <a:schemeClr val="tx1"/>
                </a:solidFill>
                <a:latin typeface="+mn-lt"/>
              </a:rPr>
              <a:t> </a:t>
            </a:r>
          </a:p>
        </p:txBody>
      </p:sp>
    </p:spTree>
    <p:extLst>
      <p:ext uri="{BB962C8B-B14F-4D97-AF65-F5344CB8AC3E}">
        <p14:creationId xmlns:p14="http://schemas.microsoft.com/office/powerpoint/2010/main" val="509273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02497-3CC1-7440-AF74-DE94F8639636}"/>
              </a:ext>
            </a:extLst>
          </p:cNvPr>
          <p:cNvSpPr>
            <a:spLocks noGrp="1"/>
          </p:cNvSpPr>
          <p:nvPr>
            <p:ph type="title"/>
          </p:nvPr>
        </p:nvSpPr>
        <p:spPr/>
        <p:txBody>
          <a:bodyPr>
            <a:normAutofit/>
          </a:bodyPr>
          <a:lstStyle/>
          <a:p>
            <a:r>
              <a:rPr lang="en-US" sz="6600" dirty="0"/>
              <a:t>Questions? </a:t>
            </a:r>
          </a:p>
        </p:txBody>
      </p:sp>
      <p:sp>
        <p:nvSpPr>
          <p:cNvPr id="3" name="Content Placeholder 2">
            <a:extLst>
              <a:ext uri="{FF2B5EF4-FFF2-40B4-BE49-F238E27FC236}">
                <a16:creationId xmlns:a16="http://schemas.microsoft.com/office/drawing/2014/main" id="{4FA3927D-3A0A-1948-9F8E-854B1FC2181B}"/>
              </a:ext>
            </a:extLst>
          </p:cNvPr>
          <p:cNvSpPr>
            <a:spLocks noGrp="1"/>
          </p:cNvSpPr>
          <p:nvPr>
            <p:ph idx="1"/>
          </p:nvPr>
        </p:nvSpPr>
        <p:spPr>
          <a:xfrm>
            <a:off x="2647950" y="2905124"/>
            <a:ext cx="6038850" cy="2543176"/>
          </a:xfrm>
        </p:spPr>
        <p:txBody>
          <a:bodyPr>
            <a:normAutofit fontScale="92500" lnSpcReduction="10000"/>
          </a:bodyPr>
          <a:lstStyle/>
          <a:p>
            <a:pPr marL="0" indent="0" algn="ctr">
              <a:buNone/>
            </a:pPr>
            <a:r>
              <a:rPr lang="en-US" sz="3200" dirty="0"/>
              <a:t>Thank you!</a:t>
            </a:r>
          </a:p>
          <a:p>
            <a:pPr marL="0" indent="0" algn="ctr">
              <a:buNone/>
            </a:pPr>
            <a:r>
              <a:rPr lang="en-US" sz="3200" dirty="0"/>
              <a:t>Tatyana Bannan</a:t>
            </a:r>
          </a:p>
          <a:p>
            <a:pPr marL="0" indent="0" algn="ctr">
              <a:buNone/>
            </a:pPr>
            <a:r>
              <a:rPr lang="en-US" sz="3200" dirty="0">
                <a:hlinkClick r:id="rId2"/>
              </a:rPr>
              <a:t>TatyanaBannan@gmail.com</a:t>
            </a:r>
            <a:endParaRPr lang="en-US" sz="3200" dirty="0"/>
          </a:p>
          <a:p>
            <a:pPr marL="0" indent="0" algn="ctr">
              <a:buNone/>
            </a:pPr>
            <a:r>
              <a:rPr lang="en-US" sz="3200" dirty="0">
                <a:hlinkClick r:id="rId3"/>
              </a:rPr>
              <a:t>Bannan@Hampton-Milligan.com</a:t>
            </a:r>
            <a:endParaRPr lang="en-US" sz="3200" dirty="0"/>
          </a:p>
          <a:p>
            <a:pPr marL="0" indent="0" algn="ctr">
              <a:buNone/>
            </a:pPr>
            <a:r>
              <a:rPr lang="en-US" sz="3200" dirty="0"/>
              <a:t>(307)421-6655</a:t>
            </a:r>
          </a:p>
        </p:txBody>
      </p:sp>
    </p:spTree>
    <p:extLst>
      <p:ext uri="{BB962C8B-B14F-4D97-AF65-F5344CB8AC3E}">
        <p14:creationId xmlns:p14="http://schemas.microsoft.com/office/powerpoint/2010/main" val="1790993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483B-3F80-43A0-8529-FA52B3A36B18}"/>
              </a:ext>
            </a:extLst>
          </p:cNvPr>
          <p:cNvSpPr>
            <a:spLocks noGrp="1"/>
          </p:cNvSpPr>
          <p:nvPr>
            <p:ph type="title"/>
          </p:nvPr>
        </p:nvSpPr>
        <p:spPr>
          <a:xfrm>
            <a:off x="-88900" y="0"/>
            <a:ext cx="10515600" cy="1325563"/>
          </a:xfrm>
        </p:spPr>
        <p:txBody>
          <a:bodyPr/>
          <a:lstStyle/>
          <a:p>
            <a:r>
              <a:rPr lang="en-US" dirty="0"/>
              <a:t>BLM Lands and Leasing </a:t>
            </a:r>
          </a:p>
        </p:txBody>
      </p:sp>
      <p:sp>
        <p:nvSpPr>
          <p:cNvPr id="3" name="Content Placeholder 2">
            <a:extLst>
              <a:ext uri="{FF2B5EF4-FFF2-40B4-BE49-F238E27FC236}">
                <a16:creationId xmlns:a16="http://schemas.microsoft.com/office/drawing/2014/main" id="{453B2B4A-79DD-4A88-A2B8-2F08B3B5ED65}"/>
              </a:ext>
            </a:extLst>
          </p:cNvPr>
          <p:cNvSpPr>
            <a:spLocks noGrp="1"/>
          </p:cNvSpPr>
          <p:nvPr>
            <p:ph idx="1"/>
          </p:nvPr>
        </p:nvSpPr>
        <p:spPr>
          <a:xfrm>
            <a:off x="192900" y="1253331"/>
            <a:ext cx="10233800" cy="4351338"/>
          </a:xfrm>
        </p:spPr>
        <p:txBody>
          <a:bodyPr>
            <a:normAutofit lnSpcReduction="10000"/>
          </a:bodyPr>
          <a:lstStyle/>
          <a:p>
            <a:pPr>
              <a:buFont typeface="Wingdings" panose="05000000000000000000" pitchFamily="2" charset="2"/>
              <a:buChar char="q"/>
            </a:pPr>
            <a:endParaRPr lang="en-US" dirty="0"/>
          </a:p>
          <a:p>
            <a:pPr>
              <a:buFont typeface="Wingdings" panose="05000000000000000000" pitchFamily="2" charset="2"/>
              <a:buChar char="q"/>
            </a:pPr>
            <a:r>
              <a:rPr lang="en-US" dirty="0"/>
              <a:t>Resource Management Plan (RMP) </a:t>
            </a:r>
          </a:p>
          <a:p>
            <a:pPr lvl="1">
              <a:buFont typeface="Wingdings" panose="05000000000000000000" pitchFamily="2" charset="2"/>
              <a:buChar char="q"/>
            </a:pPr>
            <a:r>
              <a:rPr lang="en-US" dirty="0"/>
              <a:t>NEPA and EIS </a:t>
            </a:r>
          </a:p>
          <a:p>
            <a:pPr lvl="1">
              <a:buFont typeface="Wingdings" panose="05000000000000000000" pitchFamily="2" charset="2"/>
              <a:buChar char="q"/>
            </a:pPr>
            <a:r>
              <a:rPr lang="en-US" dirty="0"/>
              <a:t>Parcels nominated for leasing </a:t>
            </a:r>
          </a:p>
          <a:p>
            <a:pPr lvl="1">
              <a:buFont typeface="Wingdings" panose="05000000000000000000" pitchFamily="2" charset="2"/>
              <a:buChar char="q"/>
            </a:pPr>
            <a:r>
              <a:rPr lang="en-US" dirty="0"/>
              <a:t>Moneta Divide and </a:t>
            </a:r>
          </a:p>
          <a:p>
            <a:pPr marL="457200" lvl="1" indent="0">
              <a:buNone/>
            </a:pPr>
            <a:r>
              <a:rPr lang="en-US" dirty="0"/>
              <a:t>Wyoming Pipeline Corridor Initiative</a:t>
            </a:r>
          </a:p>
          <a:p>
            <a:pPr>
              <a:buFont typeface="Wingdings" panose="05000000000000000000" pitchFamily="2" charset="2"/>
              <a:buChar char="q"/>
            </a:pPr>
            <a:r>
              <a:rPr lang="en-US" dirty="0"/>
              <a:t>Online Lease Sales</a:t>
            </a:r>
          </a:p>
          <a:p>
            <a:pPr lvl="1">
              <a:buFont typeface="Wingdings" panose="05000000000000000000" pitchFamily="2" charset="2"/>
              <a:buChar char="q"/>
            </a:pPr>
            <a:r>
              <a:rPr lang="en-US" dirty="0"/>
              <a:t>Competitive vs. Noncompetitive</a:t>
            </a:r>
          </a:p>
          <a:p>
            <a:pPr lvl="1">
              <a:buFont typeface="Wingdings" panose="05000000000000000000" pitchFamily="2" charset="2"/>
              <a:buChar char="q"/>
            </a:pPr>
            <a:r>
              <a:rPr lang="en-US" dirty="0"/>
              <a:t>Quarterly </a:t>
            </a:r>
          </a:p>
          <a:p>
            <a:pPr>
              <a:buFont typeface="Wingdings" panose="05000000000000000000" pitchFamily="2" charset="2"/>
              <a:buChar char="q"/>
            </a:pPr>
            <a:r>
              <a:rPr lang="en-US" dirty="0"/>
              <a:t>Lease Terms and Stipulations </a:t>
            </a:r>
          </a:p>
          <a:p>
            <a:pPr lvl="1">
              <a:buFont typeface="Wingdings" panose="05000000000000000000" pitchFamily="2" charset="2"/>
              <a:buChar char="q"/>
            </a:pPr>
            <a:r>
              <a:rPr lang="en-US" dirty="0"/>
              <a:t>10 years</a:t>
            </a:r>
          </a:p>
          <a:p>
            <a:pPr lvl="1">
              <a:buFont typeface="Wingdings" panose="05000000000000000000" pitchFamily="2" charset="2"/>
              <a:buChar char="q"/>
            </a:pPr>
            <a:r>
              <a:rPr lang="en-US" dirty="0"/>
              <a:t>Surface, Sage Grouse, Timing, etc. </a:t>
            </a:r>
          </a:p>
          <a:p>
            <a:pPr lvl="1">
              <a:buFont typeface="Wingdings" panose="05000000000000000000" pitchFamily="2" charset="2"/>
              <a:buChar char="q"/>
            </a:pPr>
            <a:endParaRPr lang="en-US" dirty="0"/>
          </a:p>
          <a:p>
            <a:pPr lvl="1">
              <a:buFont typeface="Wingdings" panose="05000000000000000000" pitchFamily="2" charset="2"/>
              <a:buChar char="q"/>
            </a:pPr>
            <a:endParaRPr lang="en-US" dirty="0"/>
          </a:p>
        </p:txBody>
      </p:sp>
      <p:pic>
        <p:nvPicPr>
          <p:cNvPr id="4" name="Picture 3">
            <a:extLst>
              <a:ext uri="{FF2B5EF4-FFF2-40B4-BE49-F238E27FC236}">
                <a16:creationId xmlns:a16="http://schemas.microsoft.com/office/drawing/2014/main" id="{59C30810-E637-490A-A28C-4A84A1068272}"/>
              </a:ext>
            </a:extLst>
          </p:cNvPr>
          <p:cNvPicPr>
            <a:picLocks noChangeAspect="1"/>
          </p:cNvPicPr>
          <p:nvPr/>
        </p:nvPicPr>
        <p:blipFill>
          <a:blip r:embed="rId2"/>
          <a:stretch>
            <a:fillRect/>
          </a:stretch>
        </p:blipFill>
        <p:spPr>
          <a:xfrm>
            <a:off x="6473427" y="1751074"/>
            <a:ext cx="5375673" cy="3793209"/>
          </a:xfrm>
          <a:prstGeom prst="rect">
            <a:avLst/>
          </a:prstGeom>
        </p:spPr>
      </p:pic>
    </p:spTree>
    <p:extLst>
      <p:ext uri="{BB962C8B-B14F-4D97-AF65-F5344CB8AC3E}">
        <p14:creationId xmlns:p14="http://schemas.microsoft.com/office/powerpoint/2010/main" val="62429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41C7-7608-4C98-B057-BAF9C263F8D7}"/>
              </a:ext>
            </a:extLst>
          </p:cNvPr>
          <p:cNvSpPr>
            <a:spLocks noGrp="1"/>
          </p:cNvSpPr>
          <p:nvPr>
            <p:ph type="title"/>
          </p:nvPr>
        </p:nvSpPr>
        <p:spPr>
          <a:xfrm>
            <a:off x="0" y="18255"/>
            <a:ext cx="10515600" cy="1325563"/>
          </a:xfrm>
        </p:spPr>
        <p:txBody>
          <a:bodyPr/>
          <a:lstStyle/>
          <a:p>
            <a:r>
              <a:rPr lang="en-US" dirty="0"/>
              <a:t>Federal Lease Terminology</a:t>
            </a:r>
          </a:p>
        </p:txBody>
      </p:sp>
      <p:sp>
        <p:nvSpPr>
          <p:cNvPr id="3" name="Content Placeholder 2">
            <a:extLst>
              <a:ext uri="{FF2B5EF4-FFF2-40B4-BE49-F238E27FC236}">
                <a16:creationId xmlns:a16="http://schemas.microsoft.com/office/drawing/2014/main" id="{410B6E1B-7DDF-40DC-BC29-DA07578C8A81}"/>
              </a:ext>
            </a:extLst>
          </p:cNvPr>
          <p:cNvSpPr>
            <a:spLocks noGrp="1"/>
          </p:cNvSpPr>
          <p:nvPr>
            <p:ph idx="1"/>
          </p:nvPr>
        </p:nvSpPr>
        <p:spPr>
          <a:xfrm>
            <a:off x="-2" y="1253331"/>
            <a:ext cx="12192001" cy="5586414"/>
          </a:xfrm>
        </p:spPr>
        <p:txBody>
          <a:bodyPr/>
          <a:lstStyle/>
          <a:p>
            <a:pPr>
              <a:buFont typeface="Wingdings" panose="05000000000000000000" pitchFamily="2" charset="2"/>
              <a:buChar char="q"/>
            </a:pPr>
            <a:r>
              <a:rPr lang="en-US" dirty="0"/>
              <a:t>Initial Lessee </a:t>
            </a:r>
          </a:p>
          <a:p>
            <a:pPr lvl="1">
              <a:buFont typeface="Wingdings" panose="05000000000000000000" pitchFamily="2" charset="2"/>
              <a:buChar char="q"/>
            </a:pPr>
            <a:r>
              <a:rPr lang="en-US" dirty="0"/>
              <a:t>Record Title </a:t>
            </a:r>
          </a:p>
          <a:p>
            <a:pPr lvl="2">
              <a:buFont typeface="Wingdings" panose="05000000000000000000" pitchFamily="2" charset="2"/>
              <a:buChar char="q"/>
            </a:pPr>
            <a:r>
              <a:rPr lang="en-US" dirty="0"/>
              <a:t>obligation to pay rent, and the rights to assign and relinquish the lease -43 CFR § 3100.0-5(c)</a:t>
            </a:r>
          </a:p>
          <a:p>
            <a:pPr lvl="1">
              <a:buFont typeface="Wingdings" panose="05000000000000000000" pitchFamily="2" charset="2"/>
              <a:buChar char="q"/>
            </a:pPr>
            <a:r>
              <a:rPr lang="en-US" dirty="0"/>
              <a:t>Operating Rights</a:t>
            </a:r>
          </a:p>
          <a:p>
            <a:pPr lvl="2">
              <a:buFont typeface="Wingdings" panose="05000000000000000000" pitchFamily="2" charset="2"/>
              <a:buChar char="q"/>
            </a:pPr>
            <a:r>
              <a:rPr lang="en-US" dirty="0"/>
              <a:t>authorizing the holder of that right to enter upon the leased lands to conduct drilling and related operations, including production of oil or gas from such lands in accordance with the terms of the lease -43 CFR § 3100.0-5(d)</a:t>
            </a:r>
          </a:p>
          <a:p>
            <a:pPr lvl="1">
              <a:buFont typeface="Wingdings" panose="05000000000000000000" pitchFamily="2" charset="2"/>
              <a:buChar char="q"/>
            </a:pPr>
            <a:r>
              <a:rPr lang="en-US" dirty="0"/>
              <a:t>Unsevered and Joint</a:t>
            </a:r>
          </a:p>
          <a:p>
            <a:pPr>
              <a:buFont typeface="Wingdings" panose="05000000000000000000" pitchFamily="2" charset="2"/>
              <a:buChar char="q"/>
            </a:pPr>
            <a:r>
              <a:rPr lang="en-US" dirty="0"/>
              <a:t>Transfer/Assign</a:t>
            </a:r>
          </a:p>
          <a:p>
            <a:pPr lvl="1">
              <a:buFont typeface="Wingdings" panose="05000000000000000000" pitchFamily="2" charset="2"/>
              <a:buChar char="q"/>
            </a:pPr>
            <a:r>
              <a:rPr lang="en-US" dirty="0"/>
              <a:t>If unsevered – assigns both record title and operating rights </a:t>
            </a:r>
          </a:p>
          <a:p>
            <a:pPr lvl="1">
              <a:buFont typeface="Wingdings" panose="05000000000000000000" pitchFamily="2" charset="2"/>
              <a:buChar char="q"/>
            </a:pPr>
            <a:r>
              <a:rPr lang="en-US" dirty="0"/>
              <a:t>If severed</a:t>
            </a:r>
          </a:p>
          <a:p>
            <a:pPr lvl="2">
              <a:buFont typeface="Wingdings" panose="05000000000000000000" pitchFamily="2" charset="2"/>
              <a:buChar char="q"/>
            </a:pPr>
            <a:r>
              <a:rPr lang="en-US" dirty="0"/>
              <a:t>Assignment of record title </a:t>
            </a:r>
          </a:p>
          <a:p>
            <a:pPr lvl="2">
              <a:buFont typeface="Wingdings" panose="05000000000000000000" pitchFamily="2" charset="2"/>
              <a:buChar char="q"/>
            </a:pPr>
            <a:r>
              <a:rPr lang="en-US" dirty="0"/>
              <a:t>Transfer of operating rights </a:t>
            </a:r>
          </a:p>
          <a:p>
            <a:pPr>
              <a:buFont typeface="Wingdings" panose="05000000000000000000" pitchFamily="2" charset="2"/>
              <a:buChar char="q"/>
            </a:pPr>
            <a:endParaRPr lang="en-US" dirty="0"/>
          </a:p>
        </p:txBody>
      </p:sp>
    </p:spTree>
    <p:extLst>
      <p:ext uri="{BB962C8B-B14F-4D97-AF65-F5344CB8AC3E}">
        <p14:creationId xmlns:p14="http://schemas.microsoft.com/office/powerpoint/2010/main" val="249414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BAD9F9-7C2A-48B3-8D30-368AA09F0B33}"/>
              </a:ext>
            </a:extLst>
          </p:cNvPr>
          <p:cNvSpPr txBox="1"/>
          <p:nvPr/>
        </p:nvSpPr>
        <p:spPr>
          <a:xfrm>
            <a:off x="169333" y="21904"/>
            <a:ext cx="12132734" cy="2123658"/>
          </a:xfrm>
          <a:prstGeom prst="rect">
            <a:avLst/>
          </a:prstGeom>
          <a:noFill/>
        </p:spPr>
        <p:txBody>
          <a:bodyPr wrap="square" rtlCol="0">
            <a:spAutoFit/>
          </a:bodyPr>
          <a:lstStyle/>
          <a:p>
            <a:pPr algn="ctr"/>
            <a:r>
              <a:rPr lang="en-US" sz="4400" dirty="0"/>
              <a:t>Federal Lease</a:t>
            </a:r>
          </a:p>
          <a:p>
            <a:pPr algn="ctr"/>
            <a:r>
              <a:rPr lang="en-US" sz="4400" dirty="0"/>
              <a:t>Record Title vs. Operating Rights</a:t>
            </a:r>
          </a:p>
          <a:p>
            <a:pPr algn="ctr"/>
            <a:endParaRPr lang="en-US" sz="4400" dirty="0"/>
          </a:p>
        </p:txBody>
      </p:sp>
      <p:sp>
        <p:nvSpPr>
          <p:cNvPr id="7" name="TextBox 6">
            <a:extLst>
              <a:ext uri="{FF2B5EF4-FFF2-40B4-BE49-F238E27FC236}">
                <a16:creationId xmlns:a16="http://schemas.microsoft.com/office/drawing/2014/main" id="{28AEE1B7-2F09-4F18-A80D-ABDB6209263C}"/>
              </a:ext>
            </a:extLst>
          </p:cNvPr>
          <p:cNvSpPr txBox="1"/>
          <p:nvPr/>
        </p:nvSpPr>
        <p:spPr>
          <a:xfrm>
            <a:off x="169333" y="1653119"/>
            <a:ext cx="11667067" cy="2062103"/>
          </a:xfrm>
          <a:prstGeom prst="rect">
            <a:avLst/>
          </a:prstGeom>
          <a:noFill/>
        </p:spPr>
        <p:txBody>
          <a:bodyPr wrap="square" rtlCol="0">
            <a:spAutoFit/>
          </a:bodyPr>
          <a:lstStyle/>
          <a:p>
            <a:pPr marL="342900" indent="-342900">
              <a:buFont typeface="Wingdings" panose="05000000000000000000" pitchFamily="2" charset="2"/>
              <a:buChar char="q"/>
            </a:pPr>
            <a:r>
              <a:rPr lang="en-US" sz="2000" dirty="0">
                <a:effectLst>
                  <a:outerShdw blurRad="38100" dist="38100" dir="2700000" algn="tl">
                    <a:srgbClr val="000000">
                      <a:alpha val="43137"/>
                    </a:srgbClr>
                  </a:outerShdw>
                </a:effectLst>
                <a:latin typeface="Century Schoolbook" panose="02040604050505020304" pitchFamily="18" charset="0"/>
              </a:rPr>
              <a:t>Record Title</a:t>
            </a:r>
          </a:p>
          <a:p>
            <a:pPr marL="800100" lvl="1" indent="-342900">
              <a:buFont typeface="Wingdings" panose="05000000000000000000" pitchFamily="2" charset="2"/>
              <a:buChar char="q"/>
            </a:pPr>
            <a:r>
              <a:rPr lang="en-US" dirty="0">
                <a:effectLst>
                  <a:outerShdw blurRad="38100" dist="38100" dir="2700000" algn="tl">
                    <a:srgbClr val="000000">
                      <a:alpha val="43137"/>
                    </a:srgbClr>
                  </a:outerShdw>
                </a:effectLst>
                <a:latin typeface="Century Schoolbook" panose="02040604050505020304" pitchFamily="18" charset="0"/>
              </a:rPr>
              <a:t>A</a:t>
            </a:r>
            <a:r>
              <a:rPr lang="en-US" dirty="0"/>
              <a:t> lessee's interest in a lease which includes the obligation to pay rent, and the rights to assign and relinquish the lease. </a:t>
            </a:r>
          </a:p>
          <a:p>
            <a:pPr marL="800100" lvl="1" indent="-342900">
              <a:buFont typeface="Wingdings" panose="05000000000000000000" pitchFamily="2" charset="2"/>
              <a:buChar char="q"/>
            </a:pPr>
            <a:r>
              <a:rPr lang="en-US" dirty="0"/>
              <a:t>Original lessee at time of being granted a Lease will hold unsevered record title (meaning operating rights are fully owned also).</a:t>
            </a:r>
          </a:p>
          <a:p>
            <a:pPr marL="800100" lvl="1" indent="-342900">
              <a:buFont typeface="Wingdings" panose="05000000000000000000" pitchFamily="2" charset="2"/>
              <a:buChar char="q"/>
            </a:pPr>
            <a:r>
              <a:rPr lang="en-US" dirty="0"/>
              <a:t>Operating rights are severable from record title interests.</a:t>
            </a:r>
          </a:p>
          <a:p>
            <a:pPr marL="800100" lvl="1" indent="-342900">
              <a:buFont typeface="Wingdings" panose="05000000000000000000" pitchFamily="2" charset="2"/>
              <a:buChar char="q"/>
            </a:pPr>
            <a:r>
              <a:rPr lang="en-US" dirty="0"/>
              <a:t>Can be assigned vertically which will cause lease segregation. Cannot be assigned horizontally.</a:t>
            </a:r>
          </a:p>
        </p:txBody>
      </p:sp>
      <p:sp>
        <p:nvSpPr>
          <p:cNvPr id="8" name="Rectangle 7">
            <a:extLst>
              <a:ext uri="{FF2B5EF4-FFF2-40B4-BE49-F238E27FC236}">
                <a16:creationId xmlns:a16="http://schemas.microsoft.com/office/drawing/2014/main" id="{DC07974C-CE5D-4452-A59E-911413F730A1}"/>
              </a:ext>
            </a:extLst>
          </p:cNvPr>
          <p:cNvSpPr/>
          <p:nvPr/>
        </p:nvSpPr>
        <p:spPr>
          <a:xfrm>
            <a:off x="139700" y="4381744"/>
            <a:ext cx="12052300" cy="1508105"/>
          </a:xfrm>
          <a:prstGeom prst="rect">
            <a:avLst/>
          </a:prstGeom>
        </p:spPr>
        <p:txBody>
          <a:bodyPr wrap="square">
            <a:spAutoFit/>
          </a:bodyPr>
          <a:lstStyle/>
          <a:p>
            <a:pPr marL="342900" indent="-342900">
              <a:buFont typeface="Wingdings" panose="05000000000000000000" pitchFamily="2" charset="2"/>
              <a:buChar char="q"/>
            </a:pPr>
            <a:r>
              <a:rPr lang="en-US" sz="2000" dirty="0">
                <a:effectLst>
                  <a:outerShdw blurRad="38100" dist="38100" dir="2700000" algn="tl">
                    <a:srgbClr val="000000">
                      <a:alpha val="43137"/>
                    </a:srgbClr>
                  </a:outerShdw>
                </a:effectLst>
                <a:latin typeface="Century Schoolbook" panose="02040604050505020304" pitchFamily="18" charset="0"/>
              </a:rPr>
              <a:t>Operating Rights (working interest)</a:t>
            </a:r>
          </a:p>
          <a:p>
            <a:pPr marL="800100" lvl="1" indent="-342900">
              <a:buFont typeface="Wingdings" panose="05000000000000000000" pitchFamily="2" charset="2"/>
              <a:buChar char="q"/>
            </a:pPr>
            <a:r>
              <a:rPr lang="en-US" dirty="0"/>
              <a:t>Interest created out of record title authorizing the holder of that right to enter upon the leased lands to conduct drilling and related operations, including production of oil or gas from such lands in accordance with the terms of the lease. </a:t>
            </a:r>
          </a:p>
          <a:p>
            <a:pPr marL="800100" lvl="1" indent="-342900">
              <a:buFont typeface="Wingdings" panose="05000000000000000000" pitchFamily="2" charset="2"/>
              <a:buChar char="q"/>
            </a:pPr>
            <a:r>
              <a:rPr lang="en-US" dirty="0"/>
              <a:t>Can be transferred horizontally and vertically. Overriding royalty interests are assigned from operating rights interest.</a:t>
            </a:r>
          </a:p>
        </p:txBody>
      </p:sp>
    </p:spTree>
    <p:extLst>
      <p:ext uri="{BB962C8B-B14F-4D97-AF65-F5344CB8AC3E}">
        <p14:creationId xmlns:p14="http://schemas.microsoft.com/office/powerpoint/2010/main" val="378328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0CBA-F40A-477A-BC3D-A67BE6A99B14}"/>
              </a:ext>
            </a:extLst>
          </p:cNvPr>
          <p:cNvSpPr txBox="1"/>
          <p:nvPr/>
        </p:nvSpPr>
        <p:spPr>
          <a:xfrm>
            <a:off x="304800" y="266700"/>
            <a:ext cx="2120900" cy="1015663"/>
          </a:xfrm>
          <a:prstGeom prst="rect">
            <a:avLst/>
          </a:prstGeom>
          <a:solidFill>
            <a:schemeClr val="bg2">
              <a:lumMod val="75000"/>
            </a:schemeClr>
          </a:solidFill>
        </p:spPr>
        <p:txBody>
          <a:bodyPr wrap="square" rtlCol="0">
            <a:spAutoFit/>
          </a:bodyPr>
          <a:lstStyle/>
          <a:p>
            <a:pPr algn="ctr"/>
            <a:r>
              <a:rPr lang="en-US" sz="2000" dirty="0"/>
              <a:t>BLM – WYW-123456</a:t>
            </a:r>
          </a:p>
          <a:p>
            <a:pPr algn="ctr"/>
            <a:r>
              <a:rPr lang="en-US" sz="2000" dirty="0"/>
              <a:t>1-39N-74W</a:t>
            </a:r>
          </a:p>
        </p:txBody>
      </p:sp>
      <p:sp>
        <p:nvSpPr>
          <p:cNvPr id="4" name="TextBox 3">
            <a:extLst>
              <a:ext uri="{FF2B5EF4-FFF2-40B4-BE49-F238E27FC236}">
                <a16:creationId xmlns:a16="http://schemas.microsoft.com/office/drawing/2014/main" id="{0AC742CF-6787-4850-93B1-9CCEAFC7E556}"/>
              </a:ext>
            </a:extLst>
          </p:cNvPr>
          <p:cNvSpPr txBox="1"/>
          <p:nvPr/>
        </p:nvSpPr>
        <p:spPr>
          <a:xfrm>
            <a:off x="304800" y="1280245"/>
            <a:ext cx="2120900" cy="646331"/>
          </a:xfrm>
          <a:prstGeom prst="rect">
            <a:avLst/>
          </a:prstGeom>
          <a:solidFill>
            <a:schemeClr val="accent1">
              <a:lumMod val="75000"/>
            </a:schemeClr>
          </a:solidFill>
        </p:spPr>
        <p:txBody>
          <a:bodyPr wrap="square" rtlCol="0">
            <a:spAutoFit/>
          </a:bodyPr>
          <a:lstStyle/>
          <a:p>
            <a:r>
              <a:rPr lang="en-US" dirty="0"/>
              <a:t>USA – 12.5% Royalty</a:t>
            </a:r>
          </a:p>
        </p:txBody>
      </p:sp>
      <p:sp>
        <p:nvSpPr>
          <p:cNvPr id="7" name="TextBox 6">
            <a:extLst>
              <a:ext uri="{FF2B5EF4-FFF2-40B4-BE49-F238E27FC236}">
                <a16:creationId xmlns:a16="http://schemas.microsoft.com/office/drawing/2014/main" id="{DB015979-7BE4-49E9-89B8-80A13CB96A7F}"/>
              </a:ext>
            </a:extLst>
          </p:cNvPr>
          <p:cNvSpPr txBox="1"/>
          <p:nvPr/>
        </p:nvSpPr>
        <p:spPr>
          <a:xfrm>
            <a:off x="2526472" y="1473103"/>
            <a:ext cx="1676400" cy="1569660"/>
          </a:xfrm>
          <a:prstGeom prst="rect">
            <a:avLst/>
          </a:prstGeom>
          <a:solidFill>
            <a:schemeClr val="bg2">
              <a:lumMod val="75000"/>
            </a:schemeClr>
          </a:solidFill>
        </p:spPr>
        <p:txBody>
          <a:bodyPr wrap="square" rtlCol="0">
            <a:spAutoFit/>
          </a:bodyPr>
          <a:lstStyle/>
          <a:p>
            <a:pPr algn="ctr"/>
            <a:r>
              <a:rPr lang="en-US" sz="1600" dirty="0"/>
              <a:t>A Oil Co. Original Lessee [Record Title and unsevered Operating Rights]</a:t>
            </a:r>
          </a:p>
        </p:txBody>
      </p:sp>
      <p:sp>
        <p:nvSpPr>
          <p:cNvPr id="13" name="TextBox 12">
            <a:extLst>
              <a:ext uri="{FF2B5EF4-FFF2-40B4-BE49-F238E27FC236}">
                <a16:creationId xmlns:a16="http://schemas.microsoft.com/office/drawing/2014/main" id="{5EEE9CA3-FD0F-4C5E-B87F-3D5ED8DF9BD2}"/>
              </a:ext>
            </a:extLst>
          </p:cNvPr>
          <p:cNvSpPr txBox="1"/>
          <p:nvPr/>
        </p:nvSpPr>
        <p:spPr>
          <a:xfrm>
            <a:off x="5264426" y="1684128"/>
            <a:ext cx="1892300" cy="830997"/>
          </a:xfrm>
          <a:prstGeom prst="rect">
            <a:avLst/>
          </a:prstGeom>
          <a:solidFill>
            <a:schemeClr val="bg2">
              <a:lumMod val="75000"/>
            </a:schemeClr>
          </a:solidFill>
        </p:spPr>
        <p:txBody>
          <a:bodyPr wrap="square" rtlCol="0">
            <a:spAutoFit/>
          </a:bodyPr>
          <a:lstStyle/>
          <a:p>
            <a:pPr algn="ctr"/>
            <a:r>
              <a:rPr lang="en-US" sz="1600" dirty="0"/>
              <a:t>50% Operating Rights </a:t>
            </a:r>
          </a:p>
          <a:p>
            <a:pPr algn="ctr"/>
            <a:r>
              <a:rPr lang="en-US" sz="1600" dirty="0"/>
              <a:t>B Oil Co.</a:t>
            </a:r>
          </a:p>
        </p:txBody>
      </p:sp>
      <p:sp>
        <p:nvSpPr>
          <p:cNvPr id="14" name="TextBox 13">
            <a:extLst>
              <a:ext uri="{FF2B5EF4-FFF2-40B4-BE49-F238E27FC236}">
                <a16:creationId xmlns:a16="http://schemas.microsoft.com/office/drawing/2014/main" id="{74C0B1C8-5769-448B-B3C5-C92E7ACBD020}"/>
              </a:ext>
            </a:extLst>
          </p:cNvPr>
          <p:cNvSpPr txBox="1"/>
          <p:nvPr/>
        </p:nvSpPr>
        <p:spPr>
          <a:xfrm>
            <a:off x="8218280" y="1965544"/>
            <a:ext cx="1695450" cy="584775"/>
          </a:xfrm>
          <a:prstGeom prst="rect">
            <a:avLst/>
          </a:prstGeom>
          <a:solidFill>
            <a:schemeClr val="accent6">
              <a:lumMod val="50000"/>
            </a:schemeClr>
          </a:solidFill>
        </p:spPr>
        <p:txBody>
          <a:bodyPr wrap="square" rtlCol="0">
            <a:spAutoFit/>
          </a:bodyPr>
          <a:lstStyle/>
          <a:p>
            <a:r>
              <a:rPr lang="en-US" sz="1600" dirty="0"/>
              <a:t>2% ORRI to John Doe</a:t>
            </a:r>
          </a:p>
        </p:txBody>
      </p:sp>
      <p:sp>
        <p:nvSpPr>
          <p:cNvPr id="16" name="TextBox 15">
            <a:extLst>
              <a:ext uri="{FF2B5EF4-FFF2-40B4-BE49-F238E27FC236}">
                <a16:creationId xmlns:a16="http://schemas.microsoft.com/office/drawing/2014/main" id="{83846B07-09E2-4A13-A42A-0633BF680BA3}"/>
              </a:ext>
            </a:extLst>
          </p:cNvPr>
          <p:cNvSpPr txBox="1"/>
          <p:nvPr/>
        </p:nvSpPr>
        <p:spPr>
          <a:xfrm>
            <a:off x="1248190" y="3236800"/>
            <a:ext cx="11188700" cy="954107"/>
          </a:xfrm>
          <a:prstGeom prst="rect">
            <a:avLst/>
          </a:prstGeom>
          <a:noFill/>
        </p:spPr>
        <p:txBody>
          <a:bodyPr wrap="square" rtlCol="0">
            <a:spAutoFit/>
          </a:bodyPr>
          <a:lstStyle/>
          <a:p>
            <a:r>
              <a:rPr lang="en-US" dirty="0"/>
              <a:t>A Oil Co. 100% Record Title and 50% Operating Rights – USA Royalty (12.5%*50%) = 43.75% Net Revenue</a:t>
            </a:r>
          </a:p>
          <a:p>
            <a:r>
              <a:rPr lang="en-US" dirty="0"/>
              <a:t>B Oil Co. 50% Operating Rights – USA Royalty(12.5%*50%) –  ORRI (2%x50%) =42.75% Net Revenue</a:t>
            </a:r>
          </a:p>
          <a:p>
            <a:endParaRPr lang="en-US" sz="2000" dirty="0"/>
          </a:p>
        </p:txBody>
      </p:sp>
      <p:sp>
        <p:nvSpPr>
          <p:cNvPr id="17" name="TextBox 16">
            <a:extLst>
              <a:ext uri="{FF2B5EF4-FFF2-40B4-BE49-F238E27FC236}">
                <a16:creationId xmlns:a16="http://schemas.microsoft.com/office/drawing/2014/main" id="{95685F71-7EC7-42DE-93EF-0AD35EE87A23}"/>
              </a:ext>
            </a:extLst>
          </p:cNvPr>
          <p:cNvSpPr txBox="1"/>
          <p:nvPr/>
        </p:nvSpPr>
        <p:spPr>
          <a:xfrm>
            <a:off x="4733649" y="4354675"/>
            <a:ext cx="2247900" cy="584775"/>
          </a:xfrm>
          <a:prstGeom prst="rect">
            <a:avLst/>
          </a:prstGeom>
          <a:solidFill>
            <a:schemeClr val="bg2">
              <a:lumMod val="75000"/>
            </a:schemeClr>
          </a:solidFill>
        </p:spPr>
        <p:txBody>
          <a:bodyPr wrap="square" rtlCol="0">
            <a:spAutoFit/>
          </a:bodyPr>
          <a:lstStyle/>
          <a:p>
            <a:r>
              <a:rPr lang="en-US" sz="1600" dirty="0"/>
              <a:t>25% Record Title </a:t>
            </a:r>
          </a:p>
          <a:p>
            <a:r>
              <a:rPr lang="en-US" sz="1600" dirty="0"/>
              <a:t>C Oil Co.</a:t>
            </a:r>
          </a:p>
        </p:txBody>
      </p:sp>
      <p:cxnSp>
        <p:nvCxnSpPr>
          <p:cNvPr id="21" name="Connector: Elbow 20">
            <a:extLst>
              <a:ext uri="{FF2B5EF4-FFF2-40B4-BE49-F238E27FC236}">
                <a16:creationId xmlns:a16="http://schemas.microsoft.com/office/drawing/2014/main" id="{3782C168-69C2-4FBA-B79D-15C13DECF964}"/>
              </a:ext>
            </a:extLst>
          </p:cNvPr>
          <p:cNvCxnSpPr>
            <a:cxnSpLocks/>
            <a:stCxn id="7" idx="2"/>
            <a:endCxn id="17" idx="1"/>
          </p:cNvCxnSpPr>
          <p:nvPr/>
        </p:nvCxnSpPr>
        <p:spPr>
          <a:xfrm rot="16200000" flipH="1">
            <a:off x="3247010" y="3160424"/>
            <a:ext cx="1604300" cy="136897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EA8F59B-F95E-4BEE-A1C9-7A9AED1D1009}"/>
              </a:ext>
            </a:extLst>
          </p:cNvPr>
          <p:cNvCxnSpPr>
            <a:cxnSpLocks/>
            <a:endCxn id="13" idx="1"/>
          </p:cNvCxnSpPr>
          <p:nvPr/>
        </p:nvCxnSpPr>
        <p:spPr>
          <a:xfrm>
            <a:off x="4202872" y="2094396"/>
            <a:ext cx="1061554" cy="5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442BB1E-5392-41C7-A8D9-FA807259A264}"/>
              </a:ext>
            </a:extLst>
          </p:cNvPr>
          <p:cNvCxnSpPr>
            <a:cxnSpLocks/>
            <a:stCxn id="13" idx="3"/>
          </p:cNvCxnSpPr>
          <p:nvPr/>
        </p:nvCxnSpPr>
        <p:spPr>
          <a:xfrm>
            <a:off x="7156726" y="2099627"/>
            <a:ext cx="10615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849917B-428E-42FA-990C-B5AC656421BC}"/>
              </a:ext>
            </a:extLst>
          </p:cNvPr>
          <p:cNvSpPr txBox="1"/>
          <p:nvPr/>
        </p:nvSpPr>
        <p:spPr>
          <a:xfrm>
            <a:off x="1292916" y="5384897"/>
            <a:ext cx="11188700" cy="1231106"/>
          </a:xfrm>
          <a:prstGeom prst="rect">
            <a:avLst/>
          </a:prstGeom>
          <a:noFill/>
        </p:spPr>
        <p:txBody>
          <a:bodyPr wrap="square" rtlCol="0">
            <a:spAutoFit/>
          </a:bodyPr>
          <a:lstStyle/>
          <a:p>
            <a:r>
              <a:rPr lang="en-US" dirty="0"/>
              <a:t>A Oil Co. </a:t>
            </a:r>
            <a:r>
              <a:rPr lang="en-US" b="1" dirty="0"/>
              <a:t>75% Record Title</a:t>
            </a:r>
            <a:r>
              <a:rPr lang="en-US" dirty="0"/>
              <a:t> and 50% Operating Rights – USA Royalty (12.5%*50%) = 43.75% Net Revenue</a:t>
            </a:r>
          </a:p>
          <a:p>
            <a:r>
              <a:rPr lang="en-US" dirty="0"/>
              <a:t>B Oil Co. 50% Operating Rights – USA Royalty(12.5%*50%) – ORRI (2%x50%) =42.75% Net Revenue</a:t>
            </a:r>
          </a:p>
          <a:p>
            <a:r>
              <a:rPr lang="en-US" dirty="0"/>
              <a:t>C Oil Co. </a:t>
            </a:r>
            <a:r>
              <a:rPr lang="en-US" b="1" dirty="0"/>
              <a:t>25% Record Title</a:t>
            </a:r>
          </a:p>
          <a:p>
            <a:endParaRPr lang="en-US" sz="2000" dirty="0"/>
          </a:p>
        </p:txBody>
      </p:sp>
      <p:cxnSp>
        <p:nvCxnSpPr>
          <p:cNvPr id="35" name="Connector: Elbow 34">
            <a:extLst>
              <a:ext uri="{FF2B5EF4-FFF2-40B4-BE49-F238E27FC236}">
                <a16:creationId xmlns:a16="http://schemas.microsoft.com/office/drawing/2014/main" id="{8DD9A8D2-26EF-4324-A7B9-575BF413070A}"/>
              </a:ext>
            </a:extLst>
          </p:cNvPr>
          <p:cNvCxnSpPr>
            <a:stCxn id="2" idx="3"/>
            <a:endCxn id="7" idx="0"/>
          </p:cNvCxnSpPr>
          <p:nvPr/>
        </p:nvCxnSpPr>
        <p:spPr>
          <a:xfrm>
            <a:off x="2425700" y="774532"/>
            <a:ext cx="938972" cy="69857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CB882F-7CC7-493C-BE8B-6F30BCB84693}"/>
              </a:ext>
            </a:extLst>
          </p:cNvPr>
          <p:cNvSpPr txBox="1"/>
          <p:nvPr/>
        </p:nvSpPr>
        <p:spPr>
          <a:xfrm>
            <a:off x="10490200" y="102932"/>
            <a:ext cx="1397000" cy="369332"/>
          </a:xfrm>
          <a:prstGeom prst="rect">
            <a:avLst/>
          </a:prstGeom>
          <a:noFill/>
        </p:spPr>
        <p:txBody>
          <a:bodyPr wrap="square" rtlCol="0">
            <a:spAutoFit/>
          </a:bodyPr>
          <a:lstStyle/>
          <a:p>
            <a:r>
              <a:rPr lang="en-US" dirty="0"/>
              <a:t>Ex. 1</a:t>
            </a:r>
          </a:p>
        </p:txBody>
      </p:sp>
      <p:sp>
        <p:nvSpPr>
          <p:cNvPr id="5" name="TextBox 4">
            <a:extLst>
              <a:ext uri="{FF2B5EF4-FFF2-40B4-BE49-F238E27FC236}">
                <a16:creationId xmlns:a16="http://schemas.microsoft.com/office/drawing/2014/main" id="{E49FEA71-80D6-4122-8EB2-5D0E8866CDC2}"/>
              </a:ext>
            </a:extLst>
          </p:cNvPr>
          <p:cNvSpPr txBox="1"/>
          <p:nvPr/>
        </p:nvSpPr>
        <p:spPr>
          <a:xfrm>
            <a:off x="2818572" y="405199"/>
            <a:ext cx="527631" cy="400110"/>
          </a:xfrm>
          <a:prstGeom prst="rect">
            <a:avLst/>
          </a:prstGeom>
          <a:noFill/>
        </p:spPr>
        <p:txBody>
          <a:bodyPr wrap="square" rtlCol="0">
            <a:spAutoFit/>
          </a:bodyPr>
          <a:lstStyle/>
          <a:p>
            <a:r>
              <a:rPr lang="en-US" sz="2000" b="1" dirty="0">
                <a:solidFill>
                  <a:srgbClr val="FF0000"/>
                </a:solidFill>
              </a:rPr>
              <a:t>1</a:t>
            </a:r>
            <a:endParaRPr lang="en-US" b="1" dirty="0">
              <a:solidFill>
                <a:srgbClr val="FF0000"/>
              </a:solidFill>
            </a:endParaRPr>
          </a:p>
        </p:txBody>
      </p:sp>
      <p:sp>
        <p:nvSpPr>
          <p:cNvPr id="6" name="Rectangle 5">
            <a:extLst>
              <a:ext uri="{FF2B5EF4-FFF2-40B4-BE49-F238E27FC236}">
                <a16:creationId xmlns:a16="http://schemas.microsoft.com/office/drawing/2014/main" id="{7DD9E98D-1A24-45C6-A051-4D5C3A74C57E}"/>
              </a:ext>
            </a:extLst>
          </p:cNvPr>
          <p:cNvSpPr/>
          <p:nvPr/>
        </p:nvSpPr>
        <p:spPr>
          <a:xfrm>
            <a:off x="4533609" y="1725064"/>
            <a:ext cx="300082" cy="369332"/>
          </a:xfrm>
          <a:prstGeom prst="rect">
            <a:avLst/>
          </a:prstGeom>
        </p:spPr>
        <p:txBody>
          <a:bodyPr wrap="none">
            <a:spAutoFit/>
          </a:bodyPr>
          <a:lstStyle/>
          <a:p>
            <a:r>
              <a:rPr lang="en-US" b="1" dirty="0">
                <a:solidFill>
                  <a:srgbClr val="FF0000"/>
                </a:solidFill>
              </a:rPr>
              <a:t>2</a:t>
            </a:r>
            <a:endParaRPr lang="en-US" dirty="0"/>
          </a:p>
        </p:txBody>
      </p:sp>
      <p:sp>
        <p:nvSpPr>
          <p:cNvPr id="8" name="Rectangle 7">
            <a:extLst>
              <a:ext uri="{FF2B5EF4-FFF2-40B4-BE49-F238E27FC236}">
                <a16:creationId xmlns:a16="http://schemas.microsoft.com/office/drawing/2014/main" id="{7339AD29-96A1-4BFE-9E0F-FD3F74624BF5}"/>
              </a:ext>
            </a:extLst>
          </p:cNvPr>
          <p:cNvSpPr/>
          <p:nvPr/>
        </p:nvSpPr>
        <p:spPr>
          <a:xfrm>
            <a:off x="7576363" y="1692238"/>
            <a:ext cx="296876" cy="369332"/>
          </a:xfrm>
          <a:prstGeom prst="rect">
            <a:avLst/>
          </a:prstGeom>
        </p:spPr>
        <p:txBody>
          <a:bodyPr wrap="none">
            <a:spAutoFit/>
          </a:bodyPr>
          <a:lstStyle/>
          <a:p>
            <a:r>
              <a:rPr lang="en-US" b="1" dirty="0">
                <a:solidFill>
                  <a:srgbClr val="FF0000"/>
                </a:solidFill>
              </a:rPr>
              <a:t>3</a:t>
            </a:r>
            <a:endParaRPr lang="en-US" dirty="0"/>
          </a:p>
        </p:txBody>
      </p:sp>
      <p:sp>
        <p:nvSpPr>
          <p:cNvPr id="9" name="Rectangle 8">
            <a:extLst>
              <a:ext uri="{FF2B5EF4-FFF2-40B4-BE49-F238E27FC236}">
                <a16:creationId xmlns:a16="http://schemas.microsoft.com/office/drawing/2014/main" id="{FE48E4AE-8EFB-47F1-8AF3-D214917FCD4C}"/>
              </a:ext>
            </a:extLst>
          </p:cNvPr>
          <p:cNvSpPr/>
          <p:nvPr/>
        </p:nvSpPr>
        <p:spPr>
          <a:xfrm>
            <a:off x="3679166" y="4267022"/>
            <a:ext cx="306494" cy="369332"/>
          </a:xfrm>
          <a:prstGeom prst="rect">
            <a:avLst/>
          </a:prstGeom>
        </p:spPr>
        <p:txBody>
          <a:bodyPr wrap="none">
            <a:spAutoFit/>
          </a:bodyPr>
          <a:lstStyle/>
          <a:p>
            <a:r>
              <a:rPr lang="en-US" b="1" dirty="0">
                <a:solidFill>
                  <a:srgbClr val="FF0000"/>
                </a:solidFill>
              </a:rPr>
              <a:t>4</a:t>
            </a:r>
            <a:endParaRPr lang="en-US" dirty="0"/>
          </a:p>
        </p:txBody>
      </p:sp>
    </p:spTree>
    <p:extLst>
      <p:ext uri="{BB962C8B-B14F-4D97-AF65-F5344CB8AC3E}">
        <p14:creationId xmlns:p14="http://schemas.microsoft.com/office/powerpoint/2010/main" val="49688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additive="base">
                                        <p:cTn id="65" dur="500" fill="hold"/>
                                        <p:tgtEl>
                                          <p:spTgt spid="9"/>
                                        </p:tgtEl>
                                        <p:attrNameLst>
                                          <p:attrName>ppt_x</p:attrName>
                                        </p:attrNameLst>
                                      </p:cBhvr>
                                      <p:tavLst>
                                        <p:tav tm="0">
                                          <p:val>
                                            <p:strVal val="#ppt_x"/>
                                          </p:val>
                                        </p:tav>
                                        <p:tav tm="100000">
                                          <p:val>
                                            <p:strVal val="#ppt_x"/>
                                          </p:val>
                                        </p:tav>
                                      </p:tavLst>
                                    </p:anim>
                                    <p:anim calcmode="lin" valueType="num">
                                      <p:cBhvr additive="base">
                                        <p:cTn id="6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13" grpId="0" animBg="1"/>
      <p:bldP spid="14" grpId="0" animBg="1"/>
      <p:bldP spid="16" grpId="0"/>
      <p:bldP spid="17" grpId="0" animBg="1"/>
      <p:bldP spid="37" grpId="0"/>
      <p:bldP spid="5" grpId="0"/>
      <p:bldP spid="6"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0CBA-F40A-477A-BC3D-A67BE6A99B14}"/>
              </a:ext>
            </a:extLst>
          </p:cNvPr>
          <p:cNvSpPr txBox="1"/>
          <p:nvPr/>
        </p:nvSpPr>
        <p:spPr>
          <a:xfrm>
            <a:off x="168322" y="321291"/>
            <a:ext cx="2120900" cy="1015663"/>
          </a:xfrm>
          <a:prstGeom prst="rect">
            <a:avLst/>
          </a:prstGeom>
          <a:solidFill>
            <a:schemeClr val="bg2">
              <a:lumMod val="75000"/>
            </a:schemeClr>
          </a:solidFill>
        </p:spPr>
        <p:txBody>
          <a:bodyPr wrap="square" rtlCol="0">
            <a:spAutoFit/>
          </a:bodyPr>
          <a:lstStyle/>
          <a:p>
            <a:pPr algn="ctr"/>
            <a:r>
              <a:rPr lang="en-US" sz="2000" dirty="0"/>
              <a:t>BLM – WYW-123456</a:t>
            </a:r>
          </a:p>
          <a:p>
            <a:pPr algn="ctr"/>
            <a:r>
              <a:rPr lang="en-US" sz="2000" dirty="0"/>
              <a:t>1-39N-74W</a:t>
            </a:r>
          </a:p>
        </p:txBody>
      </p:sp>
      <p:sp>
        <p:nvSpPr>
          <p:cNvPr id="4" name="TextBox 3">
            <a:extLst>
              <a:ext uri="{FF2B5EF4-FFF2-40B4-BE49-F238E27FC236}">
                <a16:creationId xmlns:a16="http://schemas.microsoft.com/office/drawing/2014/main" id="{0AC742CF-6787-4850-93B1-9CCEAFC7E556}"/>
              </a:ext>
            </a:extLst>
          </p:cNvPr>
          <p:cNvSpPr txBox="1"/>
          <p:nvPr/>
        </p:nvSpPr>
        <p:spPr>
          <a:xfrm>
            <a:off x="168322" y="1317285"/>
            <a:ext cx="2120900" cy="646331"/>
          </a:xfrm>
          <a:prstGeom prst="rect">
            <a:avLst/>
          </a:prstGeom>
          <a:solidFill>
            <a:schemeClr val="accent1">
              <a:lumMod val="75000"/>
            </a:schemeClr>
          </a:solidFill>
        </p:spPr>
        <p:txBody>
          <a:bodyPr wrap="square" rtlCol="0">
            <a:spAutoFit/>
          </a:bodyPr>
          <a:lstStyle/>
          <a:p>
            <a:r>
              <a:rPr lang="en-US" dirty="0"/>
              <a:t>USA – 12.5% Royalty</a:t>
            </a:r>
          </a:p>
        </p:txBody>
      </p:sp>
      <p:sp>
        <p:nvSpPr>
          <p:cNvPr id="7" name="TextBox 6">
            <a:extLst>
              <a:ext uri="{FF2B5EF4-FFF2-40B4-BE49-F238E27FC236}">
                <a16:creationId xmlns:a16="http://schemas.microsoft.com/office/drawing/2014/main" id="{DB015979-7BE4-49E9-89B8-80A13CB96A7F}"/>
              </a:ext>
            </a:extLst>
          </p:cNvPr>
          <p:cNvSpPr txBox="1"/>
          <p:nvPr/>
        </p:nvSpPr>
        <p:spPr>
          <a:xfrm>
            <a:off x="2485219" y="1578317"/>
            <a:ext cx="1676400" cy="1569660"/>
          </a:xfrm>
          <a:prstGeom prst="rect">
            <a:avLst/>
          </a:prstGeom>
          <a:solidFill>
            <a:schemeClr val="bg2">
              <a:lumMod val="75000"/>
            </a:schemeClr>
          </a:solidFill>
        </p:spPr>
        <p:txBody>
          <a:bodyPr wrap="square" rtlCol="0">
            <a:spAutoFit/>
          </a:bodyPr>
          <a:lstStyle/>
          <a:p>
            <a:pPr algn="ctr"/>
            <a:r>
              <a:rPr lang="en-US" sz="1600" dirty="0"/>
              <a:t>A Oil Co. Original Lessee [Record Title and unsevered Operating Rights]</a:t>
            </a:r>
          </a:p>
        </p:txBody>
      </p:sp>
      <p:sp>
        <p:nvSpPr>
          <p:cNvPr id="13" name="TextBox 12">
            <a:extLst>
              <a:ext uri="{FF2B5EF4-FFF2-40B4-BE49-F238E27FC236}">
                <a16:creationId xmlns:a16="http://schemas.microsoft.com/office/drawing/2014/main" id="{5EEE9CA3-FD0F-4C5E-B87F-3D5ED8DF9BD2}"/>
              </a:ext>
            </a:extLst>
          </p:cNvPr>
          <p:cNvSpPr txBox="1"/>
          <p:nvPr/>
        </p:nvSpPr>
        <p:spPr>
          <a:xfrm>
            <a:off x="6674134" y="4502038"/>
            <a:ext cx="1892300" cy="830997"/>
          </a:xfrm>
          <a:prstGeom prst="rect">
            <a:avLst/>
          </a:prstGeom>
          <a:solidFill>
            <a:schemeClr val="bg2">
              <a:lumMod val="75000"/>
            </a:schemeClr>
          </a:solidFill>
        </p:spPr>
        <p:txBody>
          <a:bodyPr wrap="square" rtlCol="0">
            <a:spAutoFit/>
          </a:bodyPr>
          <a:lstStyle/>
          <a:p>
            <a:pPr algn="ctr"/>
            <a:r>
              <a:rPr lang="en-US" sz="1600" dirty="0"/>
              <a:t>50% Operating Rights </a:t>
            </a:r>
          </a:p>
          <a:p>
            <a:pPr algn="ctr"/>
            <a:r>
              <a:rPr lang="en-US" sz="1600" dirty="0"/>
              <a:t>C Oil Co.</a:t>
            </a:r>
          </a:p>
        </p:txBody>
      </p:sp>
      <p:sp>
        <p:nvSpPr>
          <p:cNvPr id="14" name="TextBox 13">
            <a:extLst>
              <a:ext uri="{FF2B5EF4-FFF2-40B4-BE49-F238E27FC236}">
                <a16:creationId xmlns:a16="http://schemas.microsoft.com/office/drawing/2014/main" id="{74C0B1C8-5769-448B-B3C5-C92E7ACBD020}"/>
              </a:ext>
            </a:extLst>
          </p:cNvPr>
          <p:cNvSpPr txBox="1"/>
          <p:nvPr/>
        </p:nvSpPr>
        <p:spPr>
          <a:xfrm>
            <a:off x="9852782" y="4625149"/>
            <a:ext cx="1695450" cy="584775"/>
          </a:xfrm>
          <a:prstGeom prst="rect">
            <a:avLst/>
          </a:prstGeom>
          <a:solidFill>
            <a:schemeClr val="accent6">
              <a:lumMod val="50000"/>
            </a:schemeClr>
          </a:solidFill>
        </p:spPr>
        <p:txBody>
          <a:bodyPr wrap="square" rtlCol="0">
            <a:spAutoFit/>
          </a:bodyPr>
          <a:lstStyle/>
          <a:p>
            <a:r>
              <a:rPr lang="en-US" sz="1600" dirty="0"/>
              <a:t>2% ORRI to John Doe</a:t>
            </a:r>
          </a:p>
        </p:txBody>
      </p:sp>
      <p:sp>
        <p:nvSpPr>
          <p:cNvPr id="16" name="TextBox 15">
            <a:extLst>
              <a:ext uri="{FF2B5EF4-FFF2-40B4-BE49-F238E27FC236}">
                <a16:creationId xmlns:a16="http://schemas.microsoft.com/office/drawing/2014/main" id="{83846B07-09E2-4A13-A42A-0633BF680BA3}"/>
              </a:ext>
            </a:extLst>
          </p:cNvPr>
          <p:cNvSpPr txBox="1"/>
          <p:nvPr/>
        </p:nvSpPr>
        <p:spPr>
          <a:xfrm>
            <a:off x="1488079" y="3477973"/>
            <a:ext cx="11188700" cy="646331"/>
          </a:xfrm>
          <a:prstGeom prst="rect">
            <a:avLst/>
          </a:prstGeom>
          <a:noFill/>
        </p:spPr>
        <p:txBody>
          <a:bodyPr wrap="square" rtlCol="0">
            <a:spAutoFit/>
          </a:bodyPr>
          <a:lstStyle/>
          <a:p>
            <a:r>
              <a:rPr lang="en-US" dirty="0"/>
              <a:t>A Oil Co. 50% Record Title and 50% Operating Rights – USA Royalty (12.5%*50%) = 43.75% Net Revenue</a:t>
            </a:r>
          </a:p>
          <a:p>
            <a:r>
              <a:rPr lang="en-US" dirty="0"/>
              <a:t>B Oil Co. 50% Record Title and 50% Operating Rights – USA Royalty (12.5%*50%) = 43.75% Net Revenue</a:t>
            </a:r>
            <a:endParaRPr lang="en-US" sz="2000" dirty="0"/>
          </a:p>
        </p:txBody>
      </p:sp>
      <p:sp>
        <p:nvSpPr>
          <p:cNvPr id="17" name="TextBox 16">
            <a:extLst>
              <a:ext uri="{FF2B5EF4-FFF2-40B4-BE49-F238E27FC236}">
                <a16:creationId xmlns:a16="http://schemas.microsoft.com/office/drawing/2014/main" id="{95685F71-7EC7-42DE-93EF-0AD35EE87A23}"/>
              </a:ext>
            </a:extLst>
          </p:cNvPr>
          <p:cNvSpPr txBox="1"/>
          <p:nvPr/>
        </p:nvSpPr>
        <p:spPr>
          <a:xfrm>
            <a:off x="4834529" y="2069869"/>
            <a:ext cx="2247900" cy="584775"/>
          </a:xfrm>
          <a:prstGeom prst="rect">
            <a:avLst/>
          </a:prstGeom>
          <a:solidFill>
            <a:schemeClr val="bg2">
              <a:lumMod val="75000"/>
            </a:schemeClr>
          </a:solidFill>
        </p:spPr>
        <p:txBody>
          <a:bodyPr wrap="square" rtlCol="0">
            <a:spAutoFit/>
          </a:bodyPr>
          <a:lstStyle/>
          <a:p>
            <a:r>
              <a:rPr lang="en-US" sz="1600" dirty="0"/>
              <a:t>50% Record Title </a:t>
            </a:r>
          </a:p>
          <a:p>
            <a:r>
              <a:rPr lang="en-US" sz="1600" dirty="0"/>
              <a:t>B Oil Co.</a:t>
            </a:r>
          </a:p>
        </p:txBody>
      </p:sp>
      <p:sp>
        <p:nvSpPr>
          <p:cNvPr id="37" name="TextBox 36">
            <a:extLst>
              <a:ext uri="{FF2B5EF4-FFF2-40B4-BE49-F238E27FC236}">
                <a16:creationId xmlns:a16="http://schemas.microsoft.com/office/drawing/2014/main" id="{4849917B-428E-42FA-990C-B5AC656421BC}"/>
              </a:ext>
            </a:extLst>
          </p:cNvPr>
          <p:cNvSpPr txBox="1"/>
          <p:nvPr/>
        </p:nvSpPr>
        <p:spPr>
          <a:xfrm>
            <a:off x="1488079" y="5609142"/>
            <a:ext cx="11188700" cy="1231106"/>
          </a:xfrm>
          <a:prstGeom prst="rect">
            <a:avLst/>
          </a:prstGeom>
          <a:noFill/>
        </p:spPr>
        <p:txBody>
          <a:bodyPr wrap="square" rtlCol="0">
            <a:spAutoFit/>
          </a:bodyPr>
          <a:lstStyle/>
          <a:p>
            <a:r>
              <a:rPr lang="en-US" dirty="0"/>
              <a:t>A Oil Co. 50% Record Title and 50% Operating Rights – USA Royalty (12.5%*50%) = 43.75% Net Revenue</a:t>
            </a:r>
          </a:p>
          <a:p>
            <a:r>
              <a:rPr lang="en-US" dirty="0"/>
              <a:t>B Oil Co. 50% Record Title and 25% Operating Rights – USA Royalty(12.5%*25%) = 21.875%  Net Revenue</a:t>
            </a:r>
          </a:p>
          <a:p>
            <a:r>
              <a:rPr lang="en-US" dirty="0"/>
              <a:t>C Oil Co. 25% Operating Rights – USA Royalty(12.5%*25%) – ORRI (2%x25%) = 21.375% Net Revenue</a:t>
            </a:r>
          </a:p>
          <a:p>
            <a:endParaRPr lang="en-US" sz="2000" dirty="0"/>
          </a:p>
        </p:txBody>
      </p:sp>
      <p:cxnSp>
        <p:nvCxnSpPr>
          <p:cNvPr id="35" name="Connector: Elbow 34">
            <a:extLst>
              <a:ext uri="{FF2B5EF4-FFF2-40B4-BE49-F238E27FC236}">
                <a16:creationId xmlns:a16="http://schemas.microsoft.com/office/drawing/2014/main" id="{8DD9A8D2-26EF-4324-A7B9-575BF413070A}"/>
              </a:ext>
            </a:extLst>
          </p:cNvPr>
          <p:cNvCxnSpPr>
            <a:stCxn id="2" idx="3"/>
            <a:endCxn id="7" idx="0"/>
          </p:cNvCxnSpPr>
          <p:nvPr/>
        </p:nvCxnSpPr>
        <p:spPr>
          <a:xfrm>
            <a:off x="2289222" y="829123"/>
            <a:ext cx="1034197" cy="74919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284B3E2-A118-45AD-BF9E-1BC67483D3CF}"/>
              </a:ext>
            </a:extLst>
          </p:cNvPr>
          <p:cNvCxnSpPr>
            <a:stCxn id="7" idx="3"/>
            <a:endCxn id="17" idx="1"/>
          </p:cNvCxnSpPr>
          <p:nvPr/>
        </p:nvCxnSpPr>
        <p:spPr>
          <a:xfrm flipV="1">
            <a:off x="4161619" y="2362257"/>
            <a:ext cx="672910" cy="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69EF205C-D2F3-4049-A4D5-C2DD8A51E985}"/>
              </a:ext>
            </a:extLst>
          </p:cNvPr>
          <p:cNvCxnSpPr>
            <a:cxnSpLocks/>
            <a:endCxn id="13" idx="1"/>
          </p:cNvCxnSpPr>
          <p:nvPr/>
        </p:nvCxnSpPr>
        <p:spPr>
          <a:xfrm rot="16200000" flipH="1">
            <a:off x="5125962" y="3369365"/>
            <a:ext cx="2277102" cy="81924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2240FEB-7FDC-446A-8311-B8387816716E}"/>
              </a:ext>
            </a:extLst>
          </p:cNvPr>
          <p:cNvCxnSpPr>
            <a:stCxn id="13" idx="3"/>
            <a:endCxn id="14" idx="1"/>
          </p:cNvCxnSpPr>
          <p:nvPr/>
        </p:nvCxnSpPr>
        <p:spPr>
          <a:xfrm>
            <a:off x="8566434" y="4917537"/>
            <a:ext cx="12863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78583B0-5569-4A7B-85FC-F6537F77236E}"/>
              </a:ext>
            </a:extLst>
          </p:cNvPr>
          <p:cNvSpPr txBox="1"/>
          <p:nvPr/>
        </p:nvSpPr>
        <p:spPr>
          <a:xfrm>
            <a:off x="10490200" y="102932"/>
            <a:ext cx="1397000" cy="369332"/>
          </a:xfrm>
          <a:prstGeom prst="rect">
            <a:avLst/>
          </a:prstGeom>
          <a:noFill/>
        </p:spPr>
        <p:txBody>
          <a:bodyPr wrap="square" rtlCol="0">
            <a:spAutoFit/>
          </a:bodyPr>
          <a:lstStyle/>
          <a:p>
            <a:r>
              <a:rPr lang="en-US" dirty="0"/>
              <a:t>Ex. 2</a:t>
            </a:r>
          </a:p>
        </p:txBody>
      </p:sp>
      <p:sp>
        <p:nvSpPr>
          <p:cNvPr id="3" name="Rectangle 2">
            <a:extLst>
              <a:ext uri="{FF2B5EF4-FFF2-40B4-BE49-F238E27FC236}">
                <a16:creationId xmlns:a16="http://schemas.microsoft.com/office/drawing/2014/main" id="{585FF9E0-B82B-4C18-8D5F-17F21752AF8E}"/>
              </a:ext>
            </a:extLst>
          </p:cNvPr>
          <p:cNvSpPr/>
          <p:nvPr/>
        </p:nvSpPr>
        <p:spPr>
          <a:xfrm>
            <a:off x="2657080" y="421304"/>
            <a:ext cx="298480" cy="369332"/>
          </a:xfrm>
          <a:prstGeom prst="rect">
            <a:avLst/>
          </a:prstGeom>
        </p:spPr>
        <p:txBody>
          <a:bodyPr wrap="none">
            <a:spAutoFit/>
          </a:bodyPr>
          <a:lstStyle/>
          <a:p>
            <a:r>
              <a:rPr lang="en-US" b="1" dirty="0">
                <a:solidFill>
                  <a:srgbClr val="FF0000"/>
                </a:solidFill>
              </a:rPr>
              <a:t>1</a:t>
            </a:r>
            <a:endParaRPr lang="en-US" dirty="0"/>
          </a:p>
        </p:txBody>
      </p:sp>
      <p:sp>
        <p:nvSpPr>
          <p:cNvPr id="5" name="Rectangle 4">
            <a:extLst>
              <a:ext uri="{FF2B5EF4-FFF2-40B4-BE49-F238E27FC236}">
                <a16:creationId xmlns:a16="http://schemas.microsoft.com/office/drawing/2014/main" id="{368DFDB1-75EE-4D10-8A42-456BC1B22DC5}"/>
              </a:ext>
            </a:extLst>
          </p:cNvPr>
          <p:cNvSpPr/>
          <p:nvPr/>
        </p:nvSpPr>
        <p:spPr>
          <a:xfrm>
            <a:off x="4348834" y="1885203"/>
            <a:ext cx="300082" cy="369332"/>
          </a:xfrm>
          <a:prstGeom prst="rect">
            <a:avLst/>
          </a:prstGeom>
        </p:spPr>
        <p:txBody>
          <a:bodyPr wrap="none">
            <a:spAutoFit/>
          </a:bodyPr>
          <a:lstStyle/>
          <a:p>
            <a:r>
              <a:rPr lang="en-US" b="1" dirty="0">
                <a:solidFill>
                  <a:srgbClr val="FF0000"/>
                </a:solidFill>
              </a:rPr>
              <a:t>2</a:t>
            </a:r>
            <a:endParaRPr lang="en-US" dirty="0"/>
          </a:p>
        </p:txBody>
      </p:sp>
      <p:sp>
        <p:nvSpPr>
          <p:cNvPr id="6" name="Rectangle 5">
            <a:extLst>
              <a:ext uri="{FF2B5EF4-FFF2-40B4-BE49-F238E27FC236}">
                <a16:creationId xmlns:a16="http://schemas.microsoft.com/office/drawing/2014/main" id="{E9192539-4C29-4BEE-A0AC-6B14D91BD941}"/>
              </a:ext>
            </a:extLst>
          </p:cNvPr>
          <p:cNvSpPr/>
          <p:nvPr/>
        </p:nvSpPr>
        <p:spPr>
          <a:xfrm>
            <a:off x="5558016" y="4084968"/>
            <a:ext cx="296876" cy="369332"/>
          </a:xfrm>
          <a:prstGeom prst="rect">
            <a:avLst/>
          </a:prstGeom>
        </p:spPr>
        <p:txBody>
          <a:bodyPr wrap="none">
            <a:spAutoFit/>
          </a:bodyPr>
          <a:lstStyle/>
          <a:p>
            <a:r>
              <a:rPr lang="en-US" b="1" dirty="0">
                <a:solidFill>
                  <a:srgbClr val="FF0000"/>
                </a:solidFill>
              </a:rPr>
              <a:t>3</a:t>
            </a:r>
            <a:endParaRPr lang="en-US" dirty="0"/>
          </a:p>
        </p:txBody>
      </p:sp>
      <p:sp>
        <p:nvSpPr>
          <p:cNvPr id="8" name="Rectangle 7">
            <a:extLst>
              <a:ext uri="{FF2B5EF4-FFF2-40B4-BE49-F238E27FC236}">
                <a16:creationId xmlns:a16="http://schemas.microsoft.com/office/drawing/2014/main" id="{AEDB41E0-03D9-4A89-8751-520621DF19E7}"/>
              </a:ext>
            </a:extLst>
          </p:cNvPr>
          <p:cNvSpPr/>
          <p:nvPr/>
        </p:nvSpPr>
        <p:spPr>
          <a:xfrm>
            <a:off x="9123868" y="4502038"/>
            <a:ext cx="306494" cy="369332"/>
          </a:xfrm>
          <a:prstGeom prst="rect">
            <a:avLst/>
          </a:prstGeom>
        </p:spPr>
        <p:txBody>
          <a:bodyPr wrap="none">
            <a:spAutoFit/>
          </a:bodyPr>
          <a:lstStyle/>
          <a:p>
            <a:r>
              <a:rPr lang="en-US" b="1" dirty="0">
                <a:solidFill>
                  <a:srgbClr val="FF0000"/>
                </a:solidFill>
              </a:rPr>
              <a:t>4</a:t>
            </a:r>
            <a:endParaRPr lang="en-US" dirty="0"/>
          </a:p>
        </p:txBody>
      </p:sp>
    </p:spTree>
    <p:extLst>
      <p:ext uri="{BB962C8B-B14F-4D97-AF65-F5344CB8AC3E}">
        <p14:creationId xmlns:p14="http://schemas.microsoft.com/office/powerpoint/2010/main" val="375845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13" grpId="0" animBg="1"/>
      <p:bldP spid="14" grpId="0" animBg="1"/>
      <p:bldP spid="16" grpId="0"/>
      <p:bldP spid="17" grpId="0" animBg="1"/>
      <p:bldP spid="37" grpId="0"/>
      <p:bldP spid="3" grpId="0"/>
      <p:bldP spid="5"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0CBA-F40A-477A-BC3D-A67BE6A99B14}"/>
              </a:ext>
            </a:extLst>
          </p:cNvPr>
          <p:cNvSpPr txBox="1"/>
          <p:nvPr/>
        </p:nvSpPr>
        <p:spPr>
          <a:xfrm>
            <a:off x="304800" y="266700"/>
            <a:ext cx="2120900" cy="1015663"/>
          </a:xfrm>
          <a:prstGeom prst="rect">
            <a:avLst/>
          </a:prstGeom>
          <a:solidFill>
            <a:schemeClr val="bg2">
              <a:lumMod val="75000"/>
            </a:schemeClr>
          </a:solidFill>
        </p:spPr>
        <p:txBody>
          <a:bodyPr wrap="square" rtlCol="0">
            <a:spAutoFit/>
          </a:bodyPr>
          <a:lstStyle/>
          <a:p>
            <a:pPr algn="ctr"/>
            <a:r>
              <a:rPr lang="en-US" sz="2000" dirty="0"/>
              <a:t>BLM – WYW-123456</a:t>
            </a:r>
          </a:p>
          <a:p>
            <a:pPr algn="ctr"/>
            <a:r>
              <a:rPr lang="en-US" sz="2000" dirty="0"/>
              <a:t>1-39N-74W</a:t>
            </a:r>
          </a:p>
        </p:txBody>
      </p:sp>
      <p:sp>
        <p:nvSpPr>
          <p:cNvPr id="4" name="TextBox 3">
            <a:extLst>
              <a:ext uri="{FF2B5EF4-FFF2-40B4-BE49-F238E27FC236}">
                <a16:creationId xmlns:a16="http://schemas.microsoft.com/office/drawing/2014/main" id="{0AC742CF-6787-4850-93B1-9CCEAFC7E556}"/>
              </a:ext>
            </a:extLst>
          </p:cNvPr>
          <p:cNvSpPr txBox="1"/>
          <p:nvPr/>
        </p:nvSpPr>
        <p:spPr>
          <a:xfrm>
            <a:off x="304800" y="1264030"/>
            <a:ext cx="2120900" cy="646331"/>
          </a:xfrm>
          <a:prstGeom prst="rect">
            <a:avLst/>
          </a:prstGeom>
          <a:solidFill>
            <a:schemeClr val="accent1">
              <a:lumMod val="75000"/>
            </a:schemeClr>
          </a:solidFill>
        </p:spPr>
        <p:txBody>
          <a:bodyPr wrap="square" rtlCol="0">
            <a:spAutoFit/>
          </a:bodyPr>
          <a:lstStyle/>
          <a:p>
            <a:r>
              <a:rPr lang="en-US" dirty="0"/>
              <a:t>USA – 12.5% Royalty</a:t>
            </a:r>
          </a:p>
        </p:txBody>
      </p:sp>
      <p:sp>
        <p:nvSpPr>
          <p:cNvPr id="7" name="TextBox 6">
            <a:extLst>
              <a:ext uri="{FF2B5EF4-FFF2-40B4-BE49-F238E27FC236}">
                <a16:creationId xmlns:a16="http://schemas.microsoft.com/office/drawing/2014/main" id="{DB015979-7BE4-49E9-89B8-80A13CB96A7F}"/>
              </a:ext>
            </a:extLst>
          </p:cNvPr>
          <p:cNvSpPr txBox="1"/>
          <p:nvPr/>
        </p:nvSpPr>
        <p:spPr>
          <a:xfrm>
            <a:off x="2526472" y="1199019"/>
            <a:ext cx="1676400" cy="1569660"/>
          </a:xfrm>
          <a:prstGeom prst="rect">
            <a:avLst/>
          </a:prstGeom>
          <a:solidFill>
            <a:schemeClr val="bg2">
              <a:lumMod val="75000"/>
            </a:schemeClr>
          </a:solidFill>
        </p:spPr>
        <p:txBody>
          <a:bodyPr wrap="square" rtlCol="0">
            <a:spAutoFit/>
          </a:bodyPr>
          <a:lstStyle/>
          <a:p>
            <a:pPr algn="ctr"/>
            <a:r>
              <a:rPr lang="en-US" sz="1600" dirty="0"/>
              <a:t>A Oil Co. Original Lessee [Record Title and unsevered Operating Rights]</a:t>
            </a:r>
          </a:p>
        </p:txBody>
      </p:sp>
      <p:sp>
        <p:nvSpPr>
          <p:cNvPr id="16" name="TextBox 15">
            <a:extLst>
              <a:ext uri="{FF2B5EF4-FFF2-40B4-BE49-F238E27FC236}">
                <a16:creationId xmlns:a16="http://schemas.microsoft.com/office/drawing/2014/main" id="{83846B07-09E2-4A13-A42A-0633BF680BA3}"/>
              </a:ext>
            </a:extLst>
          </p:cNvPr>
          <p:cNvSpPr txBox="1"/>
          <p:nvPr/>
        </p:nvSpPr>
        <p:spPr>
          <a:xfrm>
            <a:off x="1003300" y="2920131"/>
            <a:ext cx="11188700" cy="369332"/>
          </a:xfrm>
          <a:prstGeom prst="rect">
            <a:avLst/>
          </a:prstGeom>
          <a:noFill/>
        </p:spPr>
        <p:txBody>
          <a:bodyPr wrap="square" rtlCol="0">
            <a:spAutoFit/>
          </a:bodyPr>
          <a:lstStyle/>
          <a:p>
            <a:r>
              <a:rPr lang="en-US" dirty="0"/>
              <a:t>A Oil Co. 100% Record Title and 100% Operating Rights subject to USA Royalty and ORRI – in Lease WYW-123456</a:t>
            </a:r>
          </a:p>
        </p:txBody>
      </p:sp>
      <p:sp>
        <p:nvSpPr>
          <p:cNvPr id="17" name="TextBox 16">
            <a:extLst>
              <a:ext uri="{FF2B5EF4-FFF2-40B4-BE49-F238E27FC236}">
                <a16:creationId xmlns:a16="http://schemas.microsoft.com/office/drawing/2014/main" id="{95685F71-7EC7-42DE-93EF-0AD35EE87A23}"/>
              </a:ext>
            </a:extLst>
          </p:cNvPr>
          <p:cNvSpPr txBox="1"/>
          <p:nvPr/>
        </p:nvSpPr>
        <p:spPr>
          <a:xfrm>
            <a:off x="4598213" y="3889925"/>
            <a:ext cx="2580564" cy="830997"/>
          </a:xfrm>
          <a:prstGeom prst="rect">
            <a:avLst/>
          </a:prstGeom>
          <a:solidFill>
            <a:schemeClr val="bg2">
              <a:lumMod val="75000"/>
            </a:schemeClr>
          </a:solidFill>
        </p:spPr>
        <p:txBody>
          <a:bodyPr wrap="square" rtlCol="0">
            <a:spAutoFit/>
          </a:bodyPr>
          <a:lstStyle/>
          <a:p>
            <a:r>
              <a:rPr lang="en-US" sz="1600" dirty="0"/>
              <a:t>100% Record Title </a:t>
            </a:r>
          </a:p>
          <a:p>
            <a:r>
              <a:rPr lang="en-US" sz="1600" dirty="0"/>
              <a:t>W/2 of Section 1-39N-74W</a:t>
            </a:r>
          </a:p>
          <a:p>
            <a:r>
              <a:rPr lang="en-US" sz="1600" dirty="0"/>
              <a:t>B Oil Co.</a:t>
            </a:r>
          </a:p>
        </p:txBody>
      </p:sp>
      <p:cxnSp>
        <p:nvCxnSpPr>
          <p:cNvPr id="21" name="Connector: Elbow 20">
            <a:extLst>
              <a:ext uri="{FF2B5EF4-FFF2-40B4-BE49-F238E27FC236}">
                <a16:creationId xmlns:a16="http://schemas.microsoft.com/office/drawing/2014/main" id="{3782C168-69C2-4FBA-B79D-15C13DECF964}"/>
              </a:ext>
            </a:extLst>
          </p:cNvPr>
          <p:cNvCxnSpPr>
            <a:cxnSpLocks/>
            <a:stCxn id="7" idx="2"/>
            <a:endCxn id="17" idx="1"/>
          </p:cNvCxnSpPr>
          <p:nvPr/>
        </p:nvCxnSpPr>
        <p:spPr>
          <a:xfrm rot="16200000" flipH="1">
            <a:off x="3213070" y="2920280"/>
            <a:ext cx="1536745" cy="123354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EA8F59B-F95E-4BEE-A1C9-7A9AED1D1009}"/>
              </a:ext>
            </a:extLst>
          </p:cNvPr>
          <p:cNvCxnSpPr>
            <a:cxnSpLocks/>
          </p:cNvCxnSpPr>
          <p:nvPr/>
        </p:nvCxnSpPr>
        <p:spPr>
          <a:xfrm>
            <a:off x="4216676" y="1759754"/>
            <a:ext cx="1061554" cy="5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849917B-428E-42FA-990C-B5AC656421BC}"/>
              </a:ext>
            </a:extLst>
          </p:cNvPr>
          <p:cNvSpPr txBox="1"/>
          <p:nvPr/>
        </p:nvSpPr>
        <p:spPr>
          <a:xfrm>
            <a:off x="1003300" y="5235737"/>
            <a:ext cx="11478316" cy="1477328"/>
          </a:xfrm>
          <a:prstGeom prst="rect">
            <a:avLst/>
          </a:prstGeom>
          <a:noFill/>
        </p:spPr>
        <p:txBody>
          <a:bodyPr wrap="square" rtlCol="0">
            <a:spAutoFit/>
          </a:bodyPr>
          <a:lstStyle/>
          <a:p>
            <a:r>
              <a:rPr lang="en-US" dirty="0"/>
              <a:t>A Oil Co. 100% Record Title and 100% Operating Rights subject to USA Royalty and ORRI – in Lease WYW-123456</a:t>
            </a:r>
          </a:p>
          <a:p>
            <a:r>
              <a:rPr lang="en-US" dirty="0"/>
              <a:t>now covering E/2 only</a:t>
            </a:r>
          </a:p>
          <a:p>
            <a:endParaRPr lang="en-US" dirty="0"/>
          </a:p>
          <a:p>
            <a:r>
              <a:rPr lang="en-US" dirty="0"/>
              <a:t>B Oil Co. 100% Record Title and 100% Operating Rights subject to USA Royalty </a:t>
            </a:r>
            <a:r>
              <a:rPr lang="en-US" b="1" dirty="0"/>
              <a:t>and Original ORRI (in Lease WYW-123456) </a:t>
            </a:r>
            <a:r>
              <a:rPr lang="en-US" dirty="0"/>
              <a:t>– in Lease WYW-789789 covering W/2</a:t>
            </a:r>
          </a:p>
        </p:txBody>
      </p:sp>
      <p:cxnSp>
        <p:nvCxnSpPr>
          <p:cNvPr id="35" name="Connector: Elbow 34">
            <a:extLst>
              <a:ext uri="{FF2B5EF4-FFF2-40B4-BE49-F238E27FC236}">
                <a16:creationId xmlns:a16="http://schemas.microsoft.com/office/drawing/2014/main" id="{8DD9A8D2-26EF-4324-A7B9-575BF413070A}"/>
              </a:ext>
            </a:extLst>
          </p:cNvPr>
          <p:cNvCxnSpPr>
            <a:stCxn id="2" idx="3"/>
            <a:endCxn id="7" idx="0"/>
          </p:cNvCxnSpPr>
          <p:nvPr/>
        </p:nvCxnSpPr>
        <p:spPr>
          <a:xfrm>
            <a:off x="2425700" y="774532"/>
            <a:ext cx="938972" cy="42448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82D161C-1F2F-D742-883C-C8B7933AF7F5}"/>
              </a:ext>
            </a:extLst>
          </p:cNvPr>
          <p:cNvSpPr txBox="1"/>
          <p:nvPr/>
        </p:nvSpPr>
        <p:spPr>
          <a:xfrm>
            <a:off x="7613442" y="3813927"/>
            <a:ext cx="2876758" cy="923330"/>
          </a:xfrm>
          <a:prstGeom prst="rect">
            <a:avLst/>
          </a:prstGeom>
          <a:solidFill>
            <a:schemeClr val="accent1">
              <a:lumMod val="75000"/>
            </a:schemeClr>
          </a:solidFill>
        </p:spPr>
        <p:txBody>
          <a:bodyPr wrap="square" rtlCol="0">
            <a:spAutoFit/>
          </a:bodyPr>
          <a:lstStyle/>
          <a:p>
            <a:r>
              <a:rPr lang="en-US" dirty="0"/>
              <a:t>Lease Segregated</a:t>
            </a:r>
          </a:p>
          <a:p>
            <a:r>
              <a:rPr lang="en-US" dirty="0"/>
              <a:t>USA – WYW-789789</a:t>
            </a:r>
          </a:p>
          <a:p>
            <a:r>
              <a:rPr lang="en-US" dirty="0"/>
              <a:t>W/2 of Section 1-39N-74W</a:t>
            </a:r>
          </a:p>
        </p:txBody>
      </p:sp>
      <p:sp>
        <p:nvSpPr>
          <p:cNvPr id="14" name="TextBox 13">
            <a:extLst>
              <a:ext uri="{FF2B5EF4-FFF2-40B4-BE49-F238E27FC236}">
                <a16:creationId xmlns:a16="http://schemas.microsoft.com/office/drawing/2014/main" id="{D118F30B-9760-4139-A229-38F29B656D51}"/>
              </a:ext>
            </a:extLst>
          </p:cNvPr>
          <p:cNvSpPr txBox="1"/>
          <p:nvPr/>
        </p:nvSpPr>
        <p:spPr>
          <a:xfrm>
            <a:off x="10490200" y="102932"/>
            <a:ext cx="1397000" cy="369332"/>
          </a:xfrm>
          <a:prstGeom prst="rect">
            <a:avLst/>
          </a:prstGeom>
          <a:noFill/>
        </p:spPr>
        <p:txBody>
          <a:bodyPr wrap="square" rtlCol="0">
            <a:spAutoFit/>
          </a:bodyPr>
          <a:lstStyle/>
          <a:p>
            <a:r>
              <a:rPr lang="en-US" dirty="0"/>
              <a:t>Ex. 3</a:t>
            </a:r>
          </a:p>
        </p:txBody>
      </p:sp>
      <p:sp>
        <p:nvSpPr>
          <p:cNvPr id="15" name="TextBox 14">
            <a:extLst>
              <a:ext uri="{FF2B5EF4-FFF2-40B4-BE49-F238E27FC236}">
                <a16:creationId xmlns:a16="http://schemas.microsoft.com/office/drawing/2014/main" id="{1FA293FC-57E6-4D78-8237-90918653D23C}"/>
              </a:ext>
            </a:extLst>
          </p:cNvPr>
          <p:cNvSpPr txBox="1"/>
          <p:nvPr/>
        </p:nvSpPr>
        <p:spPr>
          <a:xfrm>
            <a:off x="5292034" y="1574828"/>
            <a:ext cx="1695450" cy="584775"/>
          </a:xfrm>
          <a:prstGeom prst="rect">
            <a:avLst/>
          </a:prstGeom>
          <a:solidFill>
            <a:schemeClr val="accent6">
              <a:lumMod val="50000"/>
            </a:schemeClr>
          </a:solidFill>
        </p:spPr>
        <p:txBody>
          <a:bodyPr wrap="square" rtlCol="0">
            <a:spAutoFit/>
          </a:bodyPr>
          <a:lstStyle/>
          <a:p>
            <a:r>
              <a:rPr lang="en-US" sz="1600" dirty="0"/>
              <a:t>2% ORRI to John Doe</a:t>
            </a:r>
          </a:p>
        </p:txBody>
      </p:sp>
      <p:sp>
        <p:nvSpPr>
          <p:cNvPr id="6" name="Rectangle 5">
            <a:extLst>
              <a:ext uri="{FF2B5EF4-FFF2-40B4-BE49-F238E27FC236}">
                <a16:creationId xmlns:a16="http://schemas.microsoft.com/office/drawing/2014/main" id="{70FFE06F-3692-4233-ADCE-8D016908DFEC}"/>
              </a:ext>
            </a:extLst>
          </p:cNvPr>
          <p:cNvSpPr/>
          <p:nvPr/>
        </p:nvSpPr>
        <p:spPr>
          <a:xfrm>
            <a:off x="2745946" y="387614"/>
            <a:ext cx="298480" cy="369332"/>
          </a:xfrm>
          <a:prstGeom prst="rect">
            <a:avLst/>
          </a:prstGeom>
        </p:spPr>
        <p:txBody>
          <a:bodyPr wrap="none">
            <a:spAutoFit/>
          </a:bodyPr>
          <a:lstStyle/>
          <a:p>
            <a:r>
              <a:rPr lang="en-US" b="1" dirty="0">
                <a:solidFill>
                  <a:srgbClr val="FF0000"/>
                </a:solidFill>
              </a:rPr>
              <a:t>1</a:t>
            </a:r>
            <a:endParaRPr lang="en-US" dirty="0"/>
          </a:p>
        </p:txBody>
      </p:sp>
      <p:sp>
        <p:nvSpPr>
          <p:cNvPr id="8" name="Rectangle 7">
            <a:extLst>
              <a:ext uri="{FF2B5EF4-FFF2-40B4-BE49-F238E27FC236}">
                <a16:creationId xmlns:a16="http://schemas.microsoft.com/office/drawing/2014/main" id="{EBF526DE-10FD-4921-9278-191DEAF9BD1B}"/>
              </a:ext>
            </a:extLst>
          </p:cNvPr>
          <p:cNvSpPr/>
          <p:nvPr/>
        </p:nvSpPr>
        <p:spPr>
          <a:xfrm>
            <a:off x="4598213" y="1372095"/>
            <a:ext cx="300082" cy="369332"/>
          </a:xfrm>
          <a:prstGeom prst="rect">
            <a:avLst/>
          </a:prstGeom>
        </p:spPr>
        <p:txBody>
          <a:bodyPr wrap="none">
            <a:spAutoFit/>
          </a:bodyPr>
          <a:lstStyle/>
          <a:p>
            <a:r>
              <a:rPr lang="en-US" b="1" dirty="0">
                <a:solidFill>
                  <a:srgbClr val="FF0000"/>
                </a:solidFill>
              </a:rPr>
              <a:t>2</a:t>
            </a:r>
            <a:endParaRPr lang="en-US" dirty="0"/>
          </a:p>
        </p:txBody>
      </p:sp>
      <p:sp>
        <p:nvSpPr>
          <p:cNvPr id="10" name="Rectangle 9">
            <a:extLst>
              <a:ext uri="{FF2B5EF4-FFF2-40B4-BE49-F238E27FC236}">
                <a16:creationId xmlns:a16="http://schemas.microsoft.com/office/drawing/2014/main" id="{77016D4A-FF9F-4295-AFED-2122CE8E4943}"/>
              </a:ext>
            </a:extLst>
          </p:cNvPr>
          <p:cNvSpPr/>
          <p:nvPr/>
        </p:nvSpPr>
        <p:spPr>
          <a:xfrm>
            <a:off x="3832202" y="3959174"/>
            <a:ext cx="296876" cy="369332"/>
          </a:xfrm>
          <a:prstGeom prst="rect">
            <a:avLst/>
          </a:prstGeom>
        </p:spPr>
        <p:txBody>
          <a:bodyPr wrap="none">
            <a:spAutoFit/>
          </a:bodyPr>
          <a:lstStyle/>
          <a:p>
            <a:r>
              <a:rPr lang="en-US" b="1" dirty="0">
                <a:solidFill>
                  <a:srgbClr val="FF0000"/>
                </a:solidFill>
              </a:rPr>
              <a:t>3</a:t>
            </a:r>
            <a:endParaRPr lang="en-US" dirty="0"/>
          </a:p>
        </p:txBody>
      </p:sp>
    </p:spTree>
    <p:extLst>
      <p:ext uri="{BB962C8B-B14F-4D97-AF65-F5344CB8AC3E}">
        <p14:creationId xmlns:p14="http://schemas.microsoft.com/office/powerpoint/2010/main" val="198350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16" grpId="0"/>
      <p:bldP spid="17" grpId="0" animBg="1"/>
      <p:bldP spid="37" grpId="0"/>
      <p:bldP spid="23" grpId="0" animBg="1"/>
      <p:bldP spid="15" grpId="0" animBg="1"/>
      <p:bldP spid="6" grpId="0"/>
      <p:bldP spid="8" grpId="0"/>
      <p:bldP spid="10" grpId="0"/>
    </p:bld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2324</Words>
  <Application>Microsoft Office PowerPoint</Application>
  <PresentationFormat>Widescreen</PresentationFormat>
  <Paragraphs>345</Paragraphs>
  <Slides>39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Century Schoolbook</vt:lpstr>
      <vt:lpstr>Corbel</vt:lpstr>
      <vt:lpstr>Wingdings</vt:lpstr>
      <vt:lpstr>Depth</vt:lpstr>
      <vt:lpstr>What in the  Federal  Title  is this?</vt:lpstr>
      <vt:lpstr>ROADMAP</vt:lpstr>
      <vt:lpstr>PowerPoint Presentation</vt:lpstr>
      <vt:lpstr>BLM Lands and Leasing </vt:lpstr>
      <vt:lpstr>Federal Lease Terminology</vt:lpstr>
      <vt:lpstr>PowerPoint Presentation</vt:lpstr>
      <vt:lpstr>PowerPoint Presentation</vt:lpstr>
      <vt:lpstr>PowerPoint Presentation</vt:lpstr>
      <vt:lpstr>PowerPoint Presentation</vt:lpstr>
      <vt:lpstr>Federal vs. Fee Confusion</vt:lpstr>
      <vt:lpstr>Records</vt:lpstr>
      <vt:lpstr>Two Chains</vt:lpstr>
      <vt:lpstr>Online Records</vt:lpstr>
      <vt:lpstr>GLO Records</vt:lpstr>
      <vt:lpstr>PowerPoint Presentation</vt:lpstr>
      <vt:lpstr>OG  PLAT</vt:lpstr>
      <vt:lpstr>PowerPoint Presentation</vt:lpstr>
      <vt:lpstr>LR2000 Server Room</vt:lpstr>
      <vt:lpstr>LR2000</vt:lpstr>
      <vt:lpstr>LR2000 Tutorial</vt:lpstr>
      <vt:lpstr>Individual SRP</vt:lpstr>
      <vt:lpstr>Full Section SRP</vt:lpstr>
      <vt:lpstr>PowerPoint Presentation</vt:lpstr>
      <vt:lpstr>PowerPoint Presentation</vt:lpstr>
      <vt:lpstr>PowerPoint Presentation</vt:lpstr>
      <vt:lpstr>PowerPoint Presentation</vt:lpstr>
      <vt:lpstr>PowerPoint Presentation</vt:lpstr>
      <vt:lpstr>WOGCC</vt:lpstr>
      <vt:lpstr>PowerPoint Presentation</vt:lpstr>
      <vt:lpstr>PowerPoint Presentation</vt:lpstr>
      <vt:lpstr>COVID – 19 and Oil and Gas </vt:lpstr>
      <vt:lpstr>Federal Lease Extension Options </vt:lpstr>
      <vt:lpstr>Lease Reinstatement   for failure to pay rentals </vt:lpstr>
      <vt:lpstr>Additional BLM Relief Options  Due to COVID-19</vt:lpstr>
      <vt:lpstr>LR2000 Lease Status and new features</vt:lpstr>
      <vt:lpstr>Unemployment &amp; Resources  </vt:lpstr>
      <vt:lpstr>CEUs and Certifications</vt:lpstr>
      <vt:lpstr>Practical Links &amp; Resources: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in the Federal Title is This</dc:title>
  <dc:creator/>
  <cp:lastModifiedBy>waves web</cp:lastModifiedBy>
  <cp:revision>197</cp:revision>
  <dcterms:created xsi:type="dcterms:W3CDTF">2019-09-18T15:58:57Z</dcterms:created>
  <dcterms:modified xsi:type="dcterms:W3CDTF">2020-07-07T17:54:01Z</dcterms:modified>
</cp:coreProperties>
</file>