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32"/>
  </p:notesMasterIdLst>
  <p:sldIdLst>
    <p:sldId id="256" r:id="rId2"/>
    <p:sldId id="257" r:id="rId3"/>
    <p:sldId id="259" r:id="rId4"/>
    <p:sldId id="260" r:id="rId5"/>
    <p:sldId id="261" r:id="rId6"/>
    <p:sldId id="262" r:id="rId7"/>
    <p:sldId id="267" r:id="rId8"/>
    <p:sldId id="268" r:id="rId9"/>
    <p:sldId id="265" r:id="rId10"/>
    <p:sldId id="263" r:id="rId11"/>
    <p:sldId id="266" r:id="rId12"/>
    <p:sldId id="264" r:id="rId13"/>
    <p:sldId id="269" r:id="rId14"/>
    <p:sldId id="270" r:id="rId15"/>
    <p:sldId id="271" r:id="rId16"/>
    <p:sldId id="272" r:id="rId17"/>
    <p:sldId id="273" r:id="rId18"/>
    <p:sldId id="274" r:id="rId19"/>
    <p:sldId id="275" r:id="rId20"/>
    <p:sldId id="276" r:id="rId21"/>
    <p:sldId id="279" r:id="rId22"/>
    <p:sldId id="277" r:id="rId23"/>
    <p:sldId id="278" r:id="rId24"/>
    <p:sldId id="280" r:id="rId25"/>
    <p:sldId id="281" r:id="rId26"/>
    <p:sldId id="283" r:id="rId27"/>
    <p:sldId id="282" r:id="rId28"/>
    <p:sldId id="285" r:id="rId29"/>
    <p:sldId id="286" r:id="rId30"/>
    <p:sldId id="28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Franklin" initials="DF" lastIdx="1" clrIdx="0">
    <p:extLst>
      <p:ext uri="{19B8F6BF-5375-455C-9EA6-DF929625EA0E}">
        <p15:presenceInfo xmlns:p15="http://schemas.microsoft.com/office/powerpoint/2012/main" userId="66d360f146e92c1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20" autoAdjust="0"/>
    <p:restoredTop sz="71174" autoAdjust="0"/>
  </p:normalViewPr>
  <p:slideViewPr>
    <p:cSldViewPr snapToGrid="0">
      <p:cViewPr varScale="1">
        <p:scale>
          <a:sx n="81" d="100"/>
          <a:sy n="81" d="100"/>
        </p:scale>
        <p:origin x="2028" y="84"/>
      </p:cViewPr>
      <p:guideLst/>
    </p:cSldViewPr>
  </p:slideViewPr>
  <p:notesTextViewPr>
    <p:cViewPr>
      <p:scale>
        <a:sx n="1" d="1"/>
        <a:sy n="1" d="1"/>
      </p:scale>
      <p:origin x="0" y="0"/>
    </p:cViewPr>
  </p:notesTextViewPr>
  <p:notesViewPr>
    <p:cSldViewPr snapToGrid="0">
      <p:cViewPr varScale="1">
        <p:scale>
          <a:sx n="86" d="100"/>
          <a:sy n="86" d="100"/>
        </p:scale>
        <p:origin x="89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CF5C52-1107-490A-9239-711E365D465B}" type="datetimeFigureOut">
              <a:rPr lang="en-US" smtClean="0"/>
              <a:t>7/7/2020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F240DA-8D4C-4ADC-A9D6-1DF7A42F3001}" type="slidenum">
              <a:rPr lang="en-US" smtClean="0"/>
              <a:t>‹#›</a:t>
            </a:fld>
            <a:endParaRPr lang="en-US" dirty="0"/>
          </a:p>
        </p:txBody>
      </p:sp>
    </p:spTree>
    <p:extLst>
      <p:ext uri="{BB962C8B-B14F-4D97-AF65-F5344CB8AC3E}">
        <p14:creationId xmlns:p14="http://schemas.microsoft.com/office/powerpoint/2010/main" val="4290309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240DA-8D4C-4ADC-A9D6-1DF7A42F3001}" type="slidenum">
              <a:rPr lang="en-US" smtClean="0"/>
              <a:t>1</a:t>
            </a:fld>
            <a:endParaRPr lang="en-US" dirty="0"/>
          </a:p>
        </p:txBody>
      </p:sp>
    </p:spTree>
    <p:extLst>
      <p:ext uri="{BB962C8B-B14F-4D97-AF65-F5344CB8AC3E}">
        <p14:creationId xmlns:p14="http://schemas.microsoft.com/office/powerpoint/2010/main" val="3038134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240DA-8D4C-4ADC-A9D6-1DF7A42F3001}" type="slidenum">
              <a:rPr lang="en-US" smtClean="0"/>
              <a:t>10</a:t>
            </a:fld>
            <a:endParaRPr lang="en-US" dirty="0"/>
          </a:p>
        </p:txBody>
      </p:sp>
    </p:spTree>
    <p:extLst>
      <p:ext uri="{BB962C8B-B14F-4D97-AF65-F5344CB8AC3E}">
        <p14:creationId xmlns:p14="http://schemas.microsoft.com/office/powerpoint/2010/main" val="2919730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endParaRPr lang="en-US" dirty="0"/>
          </a:p>
        </p:txBody>
      </p:sp>
      <p:sp>
        <p:nvSpPr>
          <p:cNvPr id="4" name="Slide Number Placeholder 3"/>
          <p:cNvSpPr>
            <a:spLocks noGrp="1"/>
          </p:cNvSpPr>
          <p:nvPr>
            <p:ph type="sldNum" sz="quarter" idx="5"/>
          </p:nvPr>
        </p:nvSpPr>
        <p:spPr/>
        <p:txBody>
          <a:bodyPr/>
          <a:lstStyle/>
          <a:p>
            <a:fld id="{8CF240DA-8D4C-4ADC-A9D6-1DF7A42F3001}" type="slidenum">
              <a:rPr lang="en-US" smtClean="0"/>
              <a:t>11</a:t>
            </a:fld>
            <a:endParaRPr lang="en-US" dirty="0"/>
          </a:p>
        </p:txBody>
      </p:sp>
    </p:spTree>
    <p:extLst>
      <p:ext uri="{BB962C8B-B14F-4D97-AF65-F5344CB8AC3E}">
        <p14:creationId xmlns:p14="http://schemas.microsoft.com/office/powerpoint/2010/main" val="2322116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240DA-8D4C-4ADC-A9D6-1DF7A42F3001}" type="slidenum">
              <a:rPr lang="en-US" smtClean="0"/>
              <a:t>13</a:t>
            </a:fld>
            <a:endParaRPr lang="en-US" dirty="0"/>
          </a:p>
        </p:txBody>
      </p:sp>
    </p:spTree>
    <p:extLst>
      <p:ext uri="{BB962C8B-B14F-4D97-AF65-F5344CB8AC3E}">
        <p14:creationId xmlns:p14="http://schemas.microsoft.com/office/powerpoint/2010/main" val="267579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240DA-8D4C-4ADC-A9D6-1DF7A42F3001}" type="slidenum">
              <a:rPr lang="en-US" smtClean="0"/>
              <a:t>15</a:t>
            </a:fld>
            <a:endParaRPr lang="en-US" dirty="0"/>
          </a:p>
        </p:txBody>
      </p:sp>
    </p:spTree>
    <p:extLst>
      <p:ext uri="{BB962C8B-B14F-4D97-AF65-F5344CB8AC3E}">
        <p14:creationId xmlns:p14="http://schemas.microsoft.com/office/powerpoint/2010/main" val="1744915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240DA-8D4C-4ADC-A9D6-1DF7A42F3001}" type="slidenum">
              <a:rPr lang="en-US" smtClean="0"/>
              <a:t>16</a:t>
            </a:fld>
            <a:endParaRPr lang="en-US" dirty="0"/>
          </a:p>
        </p:txBody>
      </p:sp>
    </p:spTree>
    <p:extLst>
      <p:ext uri="{BB962C8B-B14F-4D97-AF65-F5344CB8AC3E}">
        <p14:creationId xmlns:p14="http://schemas.microsoft.com/office/powerpoint/2010/main" val="3819596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240DA-8D4C-4ADC-A9D6-1DF7A42F3001}" type="slidenum">
              <a:rPr lang="en-US" smtClean="0"/>
              <a:t>17</a:t>
            </a:fld>
            <a:endParaRPr lang="en-US" dirty="0"/>
          </a:p>
        </p:txBody>
      </p:sp>
    </p:spTree>
    <p:extLst>
      <p:ext uri="{BB962C8B-B14F-4D97-AF65-F5344CB8AC3E}">
        <p14:creationId xmlns:p14="http://schemas.microsoft.com/office/powerpoint/2010/main" val="4147153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240DA-8D4C-4ADC-A9D6-1DF7A42F3001}" type="slidenum">
              <a:rPr lang="en-US" smtClean="0"/>
              <a:t>18</a:t>
            </a:fld>
            <a:endParaRPr lang="en-US" dirty="0"/>
          </a:p>
        </p:txBody>
      </p:sp>
    </p:spTree>
    <p:extLst>
      <p:ext uri="{BB962C8B-B14F-4D97-AF65-F5344CB8AC3E}">
        <p14:creationId xmlns:p14="http://schemas.microsoft.com/office/powerpoint/2010/main" val="4075797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240DA-8D4C-4ADC-A9D6-1DF7A42F3001}" type="slidenum">
              <a:rPr lang="en-US" smtClean="0"/>
              <a:t>19</a:t>
            </a:fld>
            <a:endParaRPr lang="en-US" dirty="0"/>
          </a:p>
        </p:txBody>
      </p:sp>
    </p:spTree>
    <p:extLst>
      <p:ext uri="{BB962C8B-B14F-4D97-AF65-F5344CB8AC3E}">
        <p14:creationId xmlns:p14="http://schemas.microsoft.com/office/powerpoint/2010/main" val="1917081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240DA-8D4C-4ADC-A9D6-1DF7A42F3001}" type="slidenum">
              <a:rPr lang="en-US" smtClean="0"/>
              <a:t>25</a:t>
            </a:fld>
            <a:endParaRPr lang="en-US" dirty="0"/>
          </a:p>
        </p:txBody>
      </p:sp>
    </p:spTree>
    <p:extLst>
      <p:ext uri="{BB962C8B-B14F-4D97-AF65-F5344CB8AC3E}">
        <p14:creationId xmlns:p14="http://schemas.microsoft.com/office/powerpoint/2010/main" val="3863851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240DA-8D4C-4ADC-A9D6-1DF7A42F3001}" type="slidenum">
              <a:rPr lang="en-US" smtClean="0"/>
              <a:t>27</a:t>
            </a:fld>
            <a:endParaRPr lang="en-US" dirty="0"/>
          </a:p>
        </p:txBody>
      </p:sp>
    </p:spTree>
    <p:extLst>
      <p:ext uri="{BB962C8B-B14F-4D97-AF65-F5344CB8AC3E}">
        <p14:creationId xmlns:p14="http://schemas.microsoft.com/office/powerpoint/2010/main" val="3140537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240DA-8D4C-4ADC-A9D6-1DF7A42F3001}" type="slidenum">
              <a:rPr lang="en-US" smtClean="0"/>
              <a:t>2</a:t>
            </a:fld>
            <a:endParaRPr lang="en-US" dirty="0"/>
          </a:p>
        </p:txBody>
      </p:sp>
    </p:spTree>
    <p:extLst>
      <p:ext uri="{BB962C8B-B14F-4D97-AF65-F5344CB8AC3E}">
        <p14:creationId xmlns:p14="http://schemas.microsoft.com/office/powerpoint/2010/main" val="2879640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240DA-8D4C-4ADC-A9D6-1DF7A42F3001}" type="slidenum">
              <a:rPr lang="en-US" smtClean="0"/>
              <a:t>29</a:t>
            </a:fld>
            <a:endParaRPr lang="en-US" dirty="0"/>
          </a:p>
        </p:txBody>
      </p:sp>
    </p:spTree>
    <p:extLst>
      <p:ext uri="{BB962C8B-B14F-4D97-AF65-F5344CB8AC3E}">
        <p14:creationId xmlns:p14="http://schemas.microsoft.com/office/powerpoint/2010/main" val="979149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240DA-8D4C-4ADC-A9D6-1DF7A42F3001}" type="slidenum">
              <a:rPr lang="en-US" smtClean="0"/>
              <a:t>30</a:t>
            </a:fld>
            <a:endParaRPr lang="en-US" dirty="0"/>
          </a:p>
        </p:txBody>
      </p:sp>
    </p:spTree>
    <p:extLst>
      <p:ext uri="{BB962C8B-B14F-4D97-AF65-F5344CB8AC3E}">
        <p14:creationId xmlns:p14="http://schemas.microsoft.com/office/powerpoint/2010/main" val="2170829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CF240DA-8D4C-4ADC-A9D6-1DF7A42F3001}" type="slidenum">
              <a:rPr lang="en-US" smtClean="0"/>
              <a:t>3</a:t>
            </a:fld>
            <a:endParaRPr lang="en-US" dirty="0"/>
          </a:p>
        </p:txBody>
      </p:sp>
    </p:spTree>
    <p:extLst>
      <p:ext uri="{BB962C8B-B14F-4D97-AF65-F5344CB8AC3E}">
        <p14:creationId xmlns:p14="http://schemas.microsoft.com/office/powerpoint/2010/main" val="3462415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240DA-8D4C-4ADC-A9D6-1DF7A42F3001}" type="slidenum">
              <a:rPr lang="en-US" smtClean="0"/>
              <a:t>4</a:t>
            </a:fld>
            <a:endParaRPr lang="en-US" dirty="0"/>
          </a:p>
        </p:txBody>
      </p:sp>
    </p:spTree>
    <p:extLst>
      <p:ext uri="{BB962C8B-B14F-4D97-AF65-F5344CB8AC3E}">
        <p14:creationId xmlns:p14="http://schemas.microsoft.com/office/powerpoint/2010/main" val="3584464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240DA-8D4C-4ADC-A9D6-1DF7A42F3001}" type="slidenum">
              <a:rPr lang="en-US" smtClean="0"/>
              <a:t>5</a:t>
            </a:fld>
            <a:endParaRPr lang="en-US" dirty="0"/>
          </a:p>
        </p:txBody>
      </p:sp>
    </p:spTree>
    <p:extLst>
      <p:ext uri="{BB962C8B-B14F-4D97-AF65-F5344CB8AC3E}">
        <p14:creationId xmlns:p14="http://schemas.microsoft.com/office/powerpoint/2010/main" val="1465505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240DA-8D4C-4ADC-A9D6-1DF7A42F3001}" type="slidenum">
              <a:rPr lang="en-US" smtClean="0"/>
              <a:t>6</a:t>
            </a:fld>
            <a:endParaRPr lang="en-US" dirty="0"/>
          </a:p>
        </p:txBody>
      </p:sp>
    </p:spTree>
    <p:extLst>
      <p:ext uri="{BB962C8B-B14F-4D97-AF65-F5344CB8AC3E}">
        <p14:creationId xmlns:p14="http://schemas.microsoft.com/office/powerpoint/2010/main" val="1567489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240DA-8D4C-4ADC-A9D6-1DF7A42F3001}" type="slidenum">
              <a:rPr lang="en-US" smtClean="0"/>
              <a:t>7</a:t>
            </a:fld>
            <a:endParaRPr lang="en-US" dirty="0"/>
          </a:p>
        </p:txBody>
      </p:sp>
    </p:spTree>
    <p:extLst>
      <p:ext uri="{BB962C8B-B14F-4D97-AF65-F5344CB8AC3E}">
        <p14:creationId xmlns:p14="http://schemas.microsoft.com/office/powerpoint/2010/main" val="702353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8CF240DA-8D4C-4ADC-A9D6-1DF7A42F3001}" type="slidenum">
              <a:rPr lang="en-US" smtClean="0"/>
              <a:t>8</a:t>
            </a:fld>
            <a:endParaRPr lang="en-US" dirty="0"/>
          </a:p>
        </p:txBody>
      </p:sp>
    </p:spTree>
    <p:extLst>
      <p:ext uri="{BB962C8B-B14F-4D97-AF65-F5344CB8AC3E}">
        <p14:creationId xmlns:p14="http://schemas.microsoft.com/office/powerpoint/2010/main" val="1354918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F240DA-8D4C-4ADC-A9D6-1DF7A42F3001}" type="slidenum">
              <a:rPr lang="en-US" smtClean="0"/>
              <a:t>9</a:t>
            </a:fld>
            <a:endParaRPr lang="en-US" dirty="0"/>
          </a:p>
        </p:txBody>
      </p:sp>
    </p:spTree>
    <p:extLst>
      <p:ext uri="{BB962C8B-B14F-4D97-AF65-F5344CB8AC3E}">
        <p14:creationId xmlns:p14="http://schemas.microsoft.com/office/powerpoint/2010/main" val="1156270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A0C0817-A112-4847-8014-A94B7D2A4EA3}" type="datetime1">
              <a:rPr lang="en-US" smtClean="0"/>
              <a:t>7/7/2020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4B7E4EF-A1BD-40F4-AB7B-04F084DD991D}"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6785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620969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069647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063536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4581385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657016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456296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5108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4238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495931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7/7/2020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9982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3748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7/7/2020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758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7/7/2020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7145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7/7/2020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869946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7/7/2020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4907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7/7/2020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25043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6FA2B21-3FCD-4721-B95C-427943F61125}" type="datetime1">
              <a:rPr lang="en-US" smtClean="0"/>
              <a:t>7/7/2020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91047559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nextgenify.deviantart.com/art/Riddler-Arkham-City-406374139"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0EE7C-440E-4EEE-92D1-90557B6630F7}"/>
              </a:ext>
            </a:extLst>
          </p:cNvPr>
          <p:cNvSpPr>
            <a:spLocks noGrp="1"/>
          </p:cNvSpPr>
          <p:nvPr>
            <p:ph type="ctrTitle"/>
          </p:nvPr>
        </p:nvSpPr>
        <p:spPr/>
        <p:txBody>
          <a:bodyPr>
            <a:normAutofit fontScale="90000"/>
          </a:bodyPr>
          <a:lstStyle/>
          <a:p>
            <a:r>
              <a:rPr lang="en-US" b="1" dirty="0"/>
              <a:t>Probate in Wyoming and Colorado :</a:t>
            </a:r>
          </a:p>
        </p:txBody>
      </p:sp>
      <p:sp>
        <p:nvSpPr>
          <p:cNvPr id="3" name="Subtitle 2">
            <a:extLst>
              <a:ext uri="{FF2B5EF4-FFF2-40B4-BE49-F238E27FC236}">
                <a16:creationId xmlns:a16="http://schemas.microsoft.com/office/drawing/2014/main" id="{A05519EE-29BD-48D4-87E9-5FD367F6AA04}"/>
              </a:ext>
            </a:extLst>
          </p:cNvPr>
          <p:cNvSpPr>
            <a:spLocks noGrp="1"/>
          </p:cNvSpPr>
          <p:nvPr>
            <p:ph type="subTitle" idx="1"/>
          </p:nvPr>
        </p:nvSpPr>
        <p:spPr/>
        <p:txBody>
          <a:bodyPr>
            <a:normAutofit fontScale="77500" lnSpcReduction="20000"/>
          </a:bodyPr>
          <a:lstStyle/>
          <a:p>
            <a:r>
              <a:rPr lang="en-US" b="1" dirty="0">
                <a:latin typeface="+mj-lt"/>
              </a:rPr>
              <a:t>What Every Landman Needs to Know</a:t>
            </a:r>
          </a:p>
          <a:p>
            <a:endParaRPr lang="en-US" dirty="0"/>
          </a:p>
          <a:p>
            <a:r>
              <a:rPr lang="en-US" dirty="0"/>
              <a:t>By: Daniel Franklin</a:t>
            </a:r>
          </a:p>
          <a:p>
            <a:r>
              <a:rPr lang="en-US" dirty="0"/>
              <a:t>Cowan Hubbert &amp; Franklin </a:t>
            </a:r>
          </a:p>
        </p:txBody>
      </p:sp>
    </p:spTree>
    <p:extLst>
      <p:ext uri="{BB962C8B-B14F-4D97-AF65-F5344CB8AC3E}">
        <p14:creationId xmlns:p14="http://schemas.microsoft.com/office/powerpoint/2010/main" val="2933838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CD6D7-E344-4D0F-A6BC-CB7DC21CB922}"/>
              </a:ext>
            </a:extLst>
          </p:cNvPr>
          <p:cNvSpPr>
            <a:spLocks noGrp="1"/>
          </p:cNvSpPr>
          <p:nvPr>
            <p:ph type="title"/>
          </p:nvPr>
        </p:nvSpPr>
        <p:spPr/>
        <p:txBody>
          <a:bodyPr>
            <a:normAutofit fontScale="90000"/>
          </a:bodyPr>
          <a:lstStyle/>
          <a:p>
            <a:pPr algn="ctr"/>
            <a:r>
              <a:rPr lang="en-US" b="1" dirty="0"/>
              <a:t>Summary Proceedings</a:t>
            </a:r>
            <a:br>
              <a:rPr lang="en-US" dirty="0"/>
            </a:br>
            <a:r>
              <a:rPr lang="en-US" dirty="0"/>
              <a:t>	</a:t>
            </a:r>
          </a:p>
        </p:txBody>
      </p:sp>
      <p:sp>
        <p:nvSpPr>
          <p:cNvPr id="3" name="Content Placeholder 2">
            <a:extLst>
              <a:ext uri="{FF2B5EF4-FFF2-40B4-BE49-F238E27FC236}">
                <a16:creationId xmlns:a16="http://schemas.microsoft.com/office/drawing/2014/main" id="{337E4FB5-5118-408D-A125-F9904D47F2A5}"/>
              </a:ext>
            </a:extLst>
          </p:cNvPr>
          <p:cNvSpPr>
            <a:spLocks noGrp="1"/>
          </p:cNvSpPr>
          <p:nvPr>
            <p:ph idx="1"/>
          </p:nvPr>
        </p:nvSpPr>
        <p:spPr/>
        <p:txBody>
          <a:bodyPr>
            <a:normAutofit lnSpcReduction="10000"/>
          </a:bodyPr>
          <a:lstStyle/>
          <a:p>
            <a:pPr marL="0" indent="0">
              <a:buNone/>
            </a:pPr>
            <a:r>
              <a:rPr lang="en-US" dirty="0"/>
              <a:t>The Summary Procedure for distribution is available when: </a:t>
            </a:r>
          </a:p>
          <a:p>
            <a:pPr marL="0" indent="0" algn="just">
              <a:buNone/>
            </a:pPr>
            <a:endParaRPr lang="en-US" dirty="0"/>
          </a:p>
          <a:p>
            <a:pPr algn="just"/>
            <a:r>
              <a:rPr lang="en-US" dirty="0"/>
              <a:t>(1) the value of the estate does not exceed $200,000 (as valued as of the date of the decedent’s death); </a:t>
            </a:r>
          </a:p>
          <a:p>
            <a:pPr algn="just"/>
            <a:r>
              <a:rPr lang="en-US" dirty="0"/>
              <a:t>(2) at least thirty (30) days have passed since the decedent’s death; and </a:t>
            </a:r>
          </a:p>
          <a:p>
            <a:pPr algn="just"/>
            <a:r>
              <a:rPr lang="en-US" dirty="0"/>
              <a:t>(3) no application for the appointment of a personal representative has been granted or is pending in any county in the state. </a:t>
            </a:r>
          </a:p>
          <a:p>
            <a:pPr marL="0" indent="0">
              <a:buNone/>
            </a:pPr>
            <a:endParaRPr lang="en-US" dirty="0"/>
          </a:p>
        </p:txBody>
      </p:sp>
    </p:spTree>
    <p:extLst>
      <p:ext uri="{BB962C8B-B14F-4D97-AF65-F5344CB8AC3E}">
        <p14:creationId xmlns:p14="http://schemas.microsoft.com/office/powerpoint/2010/main" val="85292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F97AF-1FEC-46B6-B725-1B86E40D2C57}"/>
              </a:ext>
            </a:extLst>
          </p:cNvPr>
          <p:cNvSpPr>
            <a:spLocks noGrp="1"/>
          </p:cNvSpPr>
          <p:nvPr>
            <p:ph type="title"/>
          </p:nvPr>
        </p:nvSpPr>
        <p:spPr/>
        <p:txBody>
          <a:bodyPr/>
          <a:lstStyle/>
          <a:p>
            <a:pPr algn="ctr"/>
            <a:r>
              <a:rPr lang="en-US" b="1" dirty="0">
                <a:solidFill>
                  <a:prstClr val="black"/>
                </a:solidFill>
              </a:rPr>
              <a:t>Initiating Summary Proceedings</a:t>
            </a:r>
            <a:endParaRPr lang="en-US" b="1" dirty="0"/>
          </a:p>
        </p:txBody>
      </p:sp>
      <p:sp>
        <p:nvSpPr>
          <p:cNvPr id="3" name="Content Placeholder 2">
            <a:extLst>
              <a:ext uri="{FF2B5EF4-FFF2-40B4-BE49-F238E27FC236}">
                <a16:creationId xmlns:a16="http://schemas.microsoft.com/office/drawing/2014/main" id="{328EF7F5-269D-4881-A7FC-F4F8BE8204CA}"/>
              </a:ext>
            </a:extLst>
          </p:cNvPr>
          <p:cNvSpPr>
            <a:spLocks noGrp="1"/>
          </p:cNvSpPr>
          <p:nvPr>
            <p:ph idx="1"/>
          </p:nvPr>
        </p:nvSpPr>
        <p:spPr/>
        <p:txBody>
          <a:bodyPr>
            <a:normAutofit fontScale="77500" lnSpcReduction="20000"/>
          </a:bodyPr>
          <a:lstStyle/>
          <a:p>
            <a:pPr marL="0" lvl="0" indent="0">
              <a:buNone/>
            </a:pPr>
            <a:r>
              <a:rPr lang="en-US" dirty="0">
                <a:solidFill>
                  <a:prstClr val="black"/>
                </a:solidFill>
              </a:rPr>
              <a:t>Overview:</a:t>
            </a:r>
          </a:p>
          <a:p>
            <a:pPr marL="0" lvl="0" indent="0">
              <a:buNone/>
            </a:pPr>
            <a:endParaRPr lang="en-US" dirty="0">
              <a:solidFill>
                <a:prstClr val="black"/>
              </a:solidFill>
            </a:endParaRPr>
          </a:p>
          <a:p>
            <a:pPr lvl="1" algn="just"/>
            <a:r>
              <a:rPr lang="en-US" sz="2800" dirty="0">
                <a:solidFill>
                  <a:prstClr val="black"/>
                </a:solidFill>
              </a:rPr>
              <a:t>Person claiming to be the distributee of decedent files an application  in the County where the property is located at least 30 days after decedents death.</a:t>
            </a:r>
          </a:p>
          <a:p>
            <a:pPr lvl="1" algn="just"/>
            <a:r>
              <a:rPr lang="en-US" sz="2800" dirty="0">
                <a:solidFill>
                  <a:prstClr val="black"/>
                </a:solidFill>
              </a:rPr>
              <a:t>The application is accompanied by a sworn affidavit stating certain facts, including that the estate is worth less than $200,000 and the legal basis upon which the distribute claims entitlement to such property.</a:t>
            </a:r>
          </a:p>
          <a:p>
            <a:pPr lvl="1" algn="just"/>
            <a:r>
              <a:rPr lang="en-US" sz="2800" dirty="0">
                <a:solidFill>
                  <a:prstClr val="black"/>
                </a:solidFill>
              </a:rPr>
              <a:t>After mandatory notices have been provided, the court can enter a decree distributing the property.</a:t>
            </a:r>
          </a:p>
          <a:p>
            <a:endParaRPr lang="en-US" dirty="0"/>
          </a:p>
        </p:txBody>
      </p:sp>
    </p:spTree>
    <p:extLst>
      <p:ext uri="{BB962C8B-B14F-4D97-AF65-F5344CB8AC3E}">
        <p14:creationId xmlns:p14="http://schemas.microsoft.com/office/powerpoint/2010/main" val="306119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D55B6-79D5-4887-843B-D196BBFC90CB}"/>
              </a:ext>
            </a:extLst>
          </p:cNvPr>
          <p:cNvSpPr>
            <a:spLocks noGrp="1"/>
          </p:cNvSpPr>
          <p:nvPr>
            <p:ph type="title"/>
          </p:nvPr>
        </p:nvSpPr>
        <p:spPr/>
        <p:txBody>
          <a:bodyPr/>
          <a:lstStyle/>
          <a:p>
            <a:pPr algn="ctr"/>
            <a:r>
              <a:rPr lang="en-US" b="1" dirty="0"/>
              <a:t>Summary Proceedings: Pro’s and Con’s  </a:t>
            </a:r>
          </a:p>
        </p:txBody>
      </p:sp>
      <p:sp>
        <p:nvSpPr>
          <p:cNvPr id="3" name="Content Placeholder 2">
            <a:extLst>
              <a:ext uri="{FF2B5EF4-FFF2-40B4-BE49-F238E27FC236}">
                <a16:creationId xmlns:a16="http://schemas.microsoft.com/office/drawing/2014/main" id="{0018412B-15F6-4269-AAEB-180C8FB02F37}"/>
              </a:ext>
            </a:extLst>
          </p:cNvPr>
          <p:cNvSpPr>
            <a:spLocks noGrp="1"/>
          </p:cNvSpPr>
          <p:nvPr>
            <p:ph idx="1"/>
          </p:nvPr>
        </p:nvSpPr>
        <p:spPr/>
        <p:txBody>
          <a:bodyPr/>
          <a:lstStyle/>
          <a:p>
            <a:r>
              <a:rPr lang="en-US" dirty="0"/>
              <a:t>Concluded faster than formal probate proceedings </a:t>
            </a:r>
          </a:p>
          <a:p>
            <a:endParaRPr lang="en-US" dirty="0"/>
          </a:p>
          <a:p>
            <a:r>
              <a:rPr lang="en-US" dirty="0"/>
              <a:t>Cheaper than formal probate proceedings</a:t>
            </a:r>
          </a:p>
          <a:p>
            <a:endParaRPr lang="en-US" dirty="0"/>
          </a:p>
          <a:p>
            <a:r>
              <a:rPr lang="en-US" dirty="0"/>
              <a:t>They cannot be used to distribute real property from estates larger than $200,000</a:t>
            </a:r>
          </a:p>
        </p:txBody>
      </p:sp>
    </p:spTree>
    <p:extLst>
      <p:ext uri="{BB962C8B-B14F-4D97-AF65-F5344CB8AC3E}">
        <p14:creationId xmlns:p14="http://schemas.microsoft.com/office/powerpoint/2010/main" val="3590184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680D-B65A-4C78-B94C-F5608D1D3F9D}"/>
              </a:ext>
            </a:extLst>
          </p:cNvPr>
          <p:cNvSpPr>
            <a:spLocks noGrp="1"/>
          </p:cNvSpPr>
          <p:nvPr>
            <p:ph type="title"/>
          </p:nvPr>
        </p:nvSpPr>
        <p:spPr/>
        <p:txBody>
          <a:bodyPr/>
          <a:lstStyle/>
          <a:p>
            <a:pPr algn="ctr"/>
            <a:r>
              <a:rPr lang="en-US" b="1" dirty="0"/>
              <a:t>Determination of Heirship Proceeding </a:t>
            </a:r>
          </a:p>
        </p:txBody>
      </p:sp>
      <p:sp>
        <p:nvSpPr>
          <p:cNvPr id="3" name="Content Placeholder 2">
            <a:extLst>
              <a:ext uri="{FF2B5EF4-FFF2-40B4-BE49-F238E27FC236}">
                <a16:creationId xmlns:a16="http://schemas.microsoft.com/office/drawing/2014/main" id="{E7A8238B-E163-49F1-8558-27F0E7ADB593}"/>
              </a:ext>
            </a:extLst>
          </p:cNvPr>
          <p:cNvSpPr>
            <a:spLocks noGrp="1"/>
          </p:cNvSpPr>
          <p:nvPr>
            <p:ph idx="1"/>
          </p:nvPr>
        </p:nvSpPr>
        <p:spPr/>
        <p:txBody>
          <a:bodyPr>
            <a:normAutofit fontScale="85000" lnSpcReduction="20000"/>
          </a:bodyPr>
          <a:lstStyle/>
          <a:p>
            <a:r>
              <a:rPr lang="en-US" dirty="0"/>
              <a:t>Should be used when it is discovered long after the death of an intestate decedent that the intestate decedent owned real property in the State of Wyoming.</a:t>
            </a:r>
          </a:p>
          <a:p>
            <a:endParaRPr lang="en-US" dirty="0"/>
          </a:p>
          <a:p>
            <a:r>
              <a:rPr lang="en-US" dirty="0"/>
              <a:t>Overview</a:t>
            </a:r>
          </a:p>
          <a:p>
            <a:pPr lvl="1"/>
            <a:r>
              <a:rPr lang="en-US" dirty="0"/>
              <a:t>When more than 2 years have elapsed since a decedent’s death, heirs or others whom derived title from the deceased may file a petition for the determination of heirship in the county where the deceased resided at the time of their death, or if out of state, in the county in which the real property is located.</a:t>
            </a:r>
          </a:p>
          <a:p>
            <a:pPr lvl="1"/>
            <a:r>
              <a:rPr lang="en-US" dirty="0"/>
              <a:t>Upon filing of the petition, notice shall be mailed to the surviving spouse (if any), the heirs of the decedent and all reasonably ascertainable creditors of the decedent. </a:t>
            </a:r>
          </a:p>
          <a:p>
            <a:pPr lvl="1"/>
            <a:r>
              <a:rPr lang="en-US" dirty="0"/>
              <a:t>After a hearing, if all statutory requirements have been met, the court will issue a decree determining who received title to the deceased’s property. </a:t>
            </a:r>
          </a:p>
        </p:txBody>
      </p:sp>
    </p:spTree>
    <p:extLst>
      <p:ext uri="{BB962C8B-B14F-4D97-AF65-F5344CB8AC3E}">
        <p14:creationId xmlns:p14="http://schemas.microsoft.com/office/powerpoint/2010/main" val="236526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D55B6-79D5-4887-843B-D196BBFC90CB}"/>
              </a:ext>
            </a:extLst>
          </p:cNvPr>
          <p:cNvSpPr>
            <a:spLocks noGrp="1"/>
          </p:cNvSpPr>
          <p:nvPr>
            <p:ph type="title"/>
          </p:nvPr>
        </p:nvSpPr>
        <p:spPr/>
        <p:txBody>
          <a:bodyPr>
            <a:normAutofit fontScale="90000"/>
          </a:bodyPr>
          <a:lstStyle/>
          <a:p>
            <a:pPr algn="ctr"/>
            <a:r>
              <a:rPr lang="en-US" b="1" dirty="0"/>
              <a:t>Determination of Heirship: Pro’s and Con’s  </a:t>
            </a:r>
          </a:p>
        </p:txBody>
      </p:sp>
      <p:sp>
        <p:nvSpPr>
          <p:cNvPr id="3" name="Content Placeholder 2">
            <a:extLst>
              <a:ext uri="{FF2B5EF4-FFF2-40B4-BE49-F238E27FC236}">
                <a16:creationId xmlns:a16="http://schemas.microsoft.com/office/drawing/2014/main" id="{0018412B-15F6-4269-AAEB-180C8FB02F37}"/>
              </a:ext>
            </a:extLst>
          </p:cNvPr>
          <p:cNvSpPr>
            <a:spLocks noGrp="1"/>
          </p:cNvSpPr>
          <p:nvPr>
            <p:ph idx="1"/>
          </p:nvPr>
        </p:nvSpPr>
        <p:spPr/>
        <p:txBody>
          <a:bodyPr>
            <a:normAutofit lnSpcReduction="10000"/>
          </a:bodyPr>
          <a:lstStyle/>
          <a:p>
            <a:r>
              <a:rPr lang="en-US" dirty="0"/>
              <a:t>Faster than formal probate proceedings </a:t>
            </a:r>
          </a:p>
          <a:p>
            <a:endParaRPr lang="en-US" dirty="0"/>
          </a:p>
          <a:p>
            <a:r>
              <a:rPr lang="en-US" dirty="0"/>
              <a:t>Cheaper than formal probate proceedings</a:t>
            </a:r>
          </a:p>
          <a:p>
            <a:endParaRPr lang="en-US" dirty="0"/>
          </a:p>
          <a:p>
            <a:r>
              <a:rPr lang="en-US" dirty="0"/>
              <a:t>Can be used on estates larger than $200,000</a:t>
            </a:r>
          </a:p>
          <a:p>
            <a:endParaRPr lang="en-US" dirty="0"/>
          </a:p>
          <a:p>
            <a:r>
              <a:rPr lang="en-US" dirty="0"/>
              <a:t>Higher costs than Summary Procedures</a:t>
            </a:r>
          </a:p>
        </p:txBody>
      </p:sp>
    </p:spTree>
    <p:extLst>
      <p:ext uri="{BB962C8B-B14F-4D97-AF65-F5344CB8AC3E}">
        <p14:creationId xmlns:p14="http://schemas.microsoft.com/office/powerpoint/2010/main" val="2410671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85434-8A04-408A-9AB1-8EBBA02F9361}"/>
              </a:ext>
            </a:extLst>
          </p:cNvPr>
          <p:cNvSpPr>
            <a:spLocks noGrp="1"/>
          </p:cNvSpPr>
          <p:nvPr>
            <p:ph type="title"/>
          </p:nvPr>
        </p:nvSpPr>
        <p:spPr/>
        <p:txBody>
          <a:bodyPr/>
          <a:lstStyle/>
          <a:p>
            <a:pPr algn="ctr"/>
            <a:r>
              <a:rPr lang="en-US" b="1" dirty="0"/>
              <a:t>Ancillary Proceedings</a:t>
            </a:r>
          </a:p>
        </p:txBody>
      </p:sp>
      <p:sp>
        <p:nvSpPr>
          <p:cNvPr id="3" name="Content Placeholder 2">
            <a:extLst>
              <a:ext uri="{FF2B5EF4-FFF2-40B4-BE49-F238E27FC236}">
                <a16:creationId xmlns:a16="http://schemas.microsoft.com/office/drawing/2014/main" id="{B01D24D9-99E4-4DC4-8081-D16F6C0679BF}"/>
              </a:ext>
            </a:extLst>
          </p:cNvPr>
          <p:cNvSpPr>
            <a:spLocks noGrp="1"/>
          </p:cNvSpPr>
          <p:nvPr>
            <p:ph idx="1"/>
          </p:nvPr>
        </p:nvSpPr>
        <p:spPr/>
        <p:txBody>
          <a:bodyPr/>
          <a:lstStyle/>
          <a:p>
            <a:r>
              <a:rPr lang="en-US" dirty="0"/>
              <a:t>Unlike the Uniform Probate Code states, Wyoming does not offer an “informal” ancillary administration. </a:t>
            </a:r>
          </a:p>
          <a:p>
            <a:endParaRPr lang="en-US" dirty="0"/>
          </a:p>
          <a:p>
            <a:r>
              <a:rPr lang="en-US" dirty="0"/>
              <a:t>Summary Procedures should be used when available.</a:t>
            </a:r>
          </a:p>
        </p:txBody>
      </p:sp>
    </p:spTree>
    <p:extLst>
      <p:ext uri="{BB962C8B-B14F-4D97-AF65-F5344CB8AC3E}">
        <p14:creationId xmlns:p14="http://schemas.microsoft.com/office/powerpoint/2010/main" val="68988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0F7A8-0682-4947-A2FB-6639A4CA0E7B}"/>
              </a:ext>
            </a:extLst>
          </p:cNvPr>
          <p:cNvSpPr>
            <a:spLocks noGrp="1"/>
          </p:cNvSpPr>
          <p:nvPr>
            <p:ph type="title"/>
          </p:nvPr>
        </p:nvSpPr>
        <p:spPr/>
        <p:txBody>
          <a:bodyPr/>
          <a:lstStyle/>
          <a:p>
            <a:pPr algn="ctr"/>
            <a:r>
              <a:rPr lang="en-US" b="1" dirty="0"/>
              <a:t>Foreign Wills</a:t>
            </a:r>
          </a:p>
        </p:txBody>
      </p:sp>
      <p:sp>
        <p:nvSpPr>
          <p:cNvPr id="3" name="Content Placeholder 2">
            <a:extLst>
              <a:ext uri="{FF2B5EF4-FFF2-40B4-BE49-F238E27FC236}">
                <a16:creationId xmlns:a16="http://schemas.microsoft.com/office/drawing/2014/main" id="{72F3CE22-67BA-476E-9C59-E8D64B3104F4}"/>
              </a:ext>
            </a:extLst>
          </p:cNvPr>
          <p:cNvSpPr>
            <a:spLocks noGrp="1"/>
          </p:cNvSpPr>
          <p:nvPr>
            <p:ph idx="1"/>
          </p:nvPr>
        </p:nvSpPr>
        <p:spPr/>
        <p:txBody>
          <a:bodyPr>
            <a:normAutofit fontScale="85000" lnSpcReduction="10000"/>
          </a:bodyPr>
          <a:lstStyle/>
          <a:p>
            <a:r>
              <a:rPr lang="en-US" dirty="0"/>
              <a:t>Foreign Wills</a:t>
            </a:r>
          </a:p>
          <a:p>
            <a:pPr lvl="1"/>
            <a:r>
              <a:rPr lang="en-US" dirty="0"/>
              <a:t>Wyo. Stat. §§ 2-11-101 through 2-11-105 provides a procedure for the filing of a foreign will in Wyoming.</a:t>
            </a:r>
          </a:p>
          <a:p>
            <a:pPr lvl="1"/>
            <a:endParaRPr lang="en-US" dirty="0"/>
          </a:p>
          <a:p>
            <a:pPr lvl="1"/>
            <a:r>
              <a:rPr lang="en-US" dirty="0"/>
              <a:t>Overview:</a:t>
            </a:r>
          </a:p>
          <a:p>
            <a:pPr lvl="2"/>
            <a:r>
              <a:rPr lang="en-US" dirty="0"/>
              <a:t>A copy of the will is filed in any district court in which some or all of the decedent’s Wyoming estate lies</a:t>
            </a:r>
          </a:p>
          <a:p>
            <a:pPr lvl="2"/>
            <a:r>
              <a:rPr lang="en-US" dirty="0"/>
              <a:t>If the court approves the will as the last will and testament of the deceased, the will has the same effect as if originally proved and allowed in  the court.</a:t>
            </a:r>
          </a:p>
          <a:p>
            <a:pPr lvl="2"/>
            <a:r>
              <a:rPr lang="en-US" dirty="0"/>
              <a:t>After the foreign will is admitted to probate, the same procedures for formal estate administration of a domestic will are applied.</a:t>
            </a:r>
          </a:p>
        </p:txBody>
      </p:sp>
    </p:spTree>
    <p:extLst>
      <p:ext uri="{BB962C8B-B14F-4D97-AF65-F5344CB8AC3E}">
        <p14:creationId xmlns:p14="http://schemas.microsoft.com/office/powerpoint/2010/main" val="3451573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B277E-CB26-4BB3-9AC4-195780A7D056}"/>
              </a:ext>
            </a:extLst>
          </p:cNvPr>
          <p:cNvSpPr>
            <a:spLocks noGrp="1"/>
          </p:cNvSpPr>
          <p:nvPr>
            <p:ph type="title"/>
          </p:nvPr>
        </p:nvSpPr>
        <p:spPr/>
        <p:txBody>
          <a:bodyPr/>
          <a:lstStyle/>
          <a:p>
            <a:pPr algn="ctr"/>
            <a:r>
              <a:rPr lang="en-US" b="1" dirty="0"/>
              <a:t>Foreign Probate</a:t>
            </a:r>
            <a:endParaRPr lang="en-US" dirty="0"/>
          </a:p>
        </p:txBody>
      </p:sp>
      <p:sp>
        <p:nvSpPr>
          <p:cNvPr id="3" name="Content Placeholder 2">
            <a:extLst>
              <a:ext uri="{FF2B5EF4-FFF2-40B4-BE49-F238E27FC236}">
                <a16:creationId xmlns:a16="http://schemas.microsoft.com/office/drawing/2014/main" id="{FD30B5BB-BFB6-48FE-92D7-B42D5BD6495C}"/>
              </a:ext>
            </a:extLst>
          </p:cNvPr>
          <p:cNvSpPr>
            <a:spLocks noGrp="1"/>
          </p:cNvSpPr>
          <p:nvPr>
            <p:ph idx="1"/>
          </p:nvPr>
        </p:nvSpPr>
        <p:spPr/>
        <p:txBody>
          <a:bodyPr>
            <a:normAutofit fontScale="70000" lnSpcReduction="20000"/>
          </a:bodyPr>
          <a:lstStyle/>
          <a:p>
            <a:r>
              <a:rPr lang="en-US" dirty="0"/>
              <a:t>Foreign Probates</a:t>
            </a:r>
          </a:p>
          <a:p>
            <a:pPr lvl="1"/>
            <a:r>
              <a:rPr lang="en-US" dirty="0"/>
              <a:t>Wyo. Stat. §§ 2-11-201 and 2-11-202 provide an ancillary administration procedure for Wyoming estates that do not exceed the value of $200,000. </a:t>
            </a:r>
          </a:p>
          <a:p>
            <a:pPr lvl="1"/>
            <a:endParaRPr lang="en-US" dirty="0"/>
          </a:p>
          <a:p>
            <a:pPr lvl="1"/>
            <a:r>
              <a:rPr lang="en-US" dirty="0"/>
              <a:t>Summary:</a:t>
            </a:r>
          </a:p>
          <a:p>
            <a:pPr lvl="2"/>
            <a:r>
              <a:rPr lang="en-US" dirty="0"/>
              <a:t>Petitioner files a petition with the appropriate Wyoming District Court (see Wyo. Stat. § 2-2-102) setting forth the facts together with certified copies of the: (1) foreign state’s probate petition; (2) foreign state’s order of appointment; (3) foreign state’s notice to creditors; and (4) the foreign state’s inventory that must also include the Wyoming property </a:t>
            </a:r>
          </a:p>
          <a:p>
            <a:pPr lvl="2"/>
            <a:r>
              <a:rPr lang="en-US" dirty="0"/>
              <a:t>The foreign state’s court must also issue an order authorizing the person representative to sell or otherwise dispose of the Wyoming property</a:t>
            </a:r>
          </a:p>
          <a:p>
            <a:pPr lvl="2"/>
            <a:r>
              <a:rPr lang="en-US" dirty="0"/>
              <a:t>After appropriate notice and if no objection to the petition is made, the judge enters an order admitting the proceedings in the estate and authorizing distribution of the Wyoming property  </a:t>
            </a:r>
          </a:p>
          <a:p>
            <a:pPr marL="457200" lvl="1" indent="0">
              <a:buNone/>
            </a:pPr>
            <a:r>
              <a:rPr lang="en-US" dirty="0"/>
              <a:t>	</a:t>
            </a:r>
          </a:p>
          <a:p>
            <a:pPr marL="457200" lvl="1" indent="0">
              <a:buNone/>
            </a:pPr>
            <a:endParaRPr lang="en-US" dirty="0"/>
          </a:p>
        </p:txBody>
      </p:sp>
    </p:spTree>
    <p:extLst>
      <p:ext uri="{BB962C8B-B14F-4D97-AF65-F5344CB8AC3E}">
        <p14:creationId xmlns:p14="http://schemas.microsoft.com/office/powerpoint/2010/main" val="3854411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9A13A-DBCD-490E-9AA2-5ADDEF63CBB0}"/>
              </a:ext>
            </a:extLst>
          </p:cNvPr>
          <p:cNvSpPr>
            <a:spLocks noGrp="1"/>
          </p:cNvSpPr>
          <p:nvPr>
            <p:ph type="title"/>
          </p:nvPr>
        </p:nvSpPr>
        <p:spPr/>
        <p:txBody>
          <a:bodyPr/>
          <a:lstStyle/>
          <a:p>
            <a:pPr algn="ctr"/>
            <a:r>
              <a:rPr lang="en-US" b="1" dirty="0"/>
              <a:t>Ancillary Proceedings: Pro’s and Con’s </a:t>
            </a:r>
          </a:p>
        </p:txBody>
      </p:sp>
      <p:sp>
        <p:nvSpPr>
          <p:cNvPr id="3" name="Content Placeholder 2">
            <a:extLst>
              <a:ext uri="{FF2B5EF4-FFF2-40B4-BE49-F238E27FC236}">
                <a16:creationId xmlns:a16="http://schemas.microsoft.com/office/drawing/2014/main" id="{5DF9CCBA-1905-485A-947C-CAC5856C27B9}"/>
              </a:ext>
            </a:extLst>
          </p:cNvPr>
          <p:cNvSpPr>
            <a:spLocks noGrp="1"/>
          </p:cNvSpPr>
          <p:nvPr>
            <p:ph idx="1"/>
          </p:nvPr>
        </p:nvSpPr>
        <p:spPr/>
        <p:txBody>
          <a:bodyPr>
            <a:normAutofit/>
          </a:bodyPr>
          <a:lstStyle/>
          <a:p>
            <a:pPr algn="just"/>
            <a:r>
              <a:rPr lang="en-US" dirty="0"/>
              <a:t>Can be faster and cheaper than formal probate proceedings</a:t>
            </a:r>
          </a:p>
          <a:p>
            <a:pPr algn="just"/>
            <a:endParaRPr lang="en-US" dirty="0"/>
          </a:p>
          <a:p>
            <a:pPr algn="just"/>
            <a:r>
              <a:rPr lang="en-US" dirty="0"/>
              <a:t>Often proceedings in the other jurisdiction are informal do not include a final decree of distribution. If a final decree or other order authorizing the person representative to dispose of the Wyoming property, Ancillary procedures are unavailable</a:t>
            </a:r>
          </a:p>
          <a:p>
            <a:pPr marL="0" indent="0" algn="just">
              <a:buNone/>
            </a:pPr>
            <a:endParaRPr lang="en-US" dirty="0"/>
          </a:p>
        </p:txBody>
      </p:sp>
    </p:spTree>
    <p:extLst>
      <p:ext uri="{BB962C8B-B14F-4D97-AF65-F5344CB8AC3E}">
        <p14:creationId xmlns:p14="http://schemas.microsoft.com/office/powerpoint/2010/main" val="3727004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C680C-F152-4F6C-906A-F5A0AEED071F}"/>
              </a:ext>
            </a:extLst>
          </p:cNvPr>
          <p:cNvSpPr>
            <a:spLocks noGrp="1"/>
          </p:cNvSpPr>
          <p:nvPr>
            <p:ph type="title"/>
          </p:nvPr>
        </p:nvSpPr>
        <p:spPr/>
        <p:txBody>
          <a:bodyPr/>
          <a:lstStyle/>
          <a:p>
            <a:pPr algn="ctr"/>
            <a:r>
              <a:rPr lang="en-US" b="1" dirty="0"/>
              <a:t>Colorado Probate Proceedings:</a:t>
            </a:r>
          </a:p>
        </p:txBody>
      </p:sp>
      <p:sp>
        <p:nvSpPr>
          <p:cNvPr id="3" name="Content Placeholder 2">
            <a:extLst>
              <a:ext uri="{FF2B5EF4-FFF2-40B4-BE49-F238E27FC236}">
                <a16:creationId xmlns:a16="http://schemas.microsoft.com/office/drawing/2014/main" id="{5A14FDF5-A255-4CB3-90A8-15D9A9EFCE3C}"/>
              </a:ext>
            </a:extLst>
          </p:cNvPr>
          <p:cNvSpPr>
            <a:spLocks noGrp="1"/>
          </p:cNvSpPr>
          <p:nvPr>
            <p:ph idx="1"/>
          </p:nvPr>
        </p:nvSpPr>
        <p:spPr/>
        <p:txBody>
          <a:bodyPr/>
          <a:lstStyle/>
          <a:p>
            <a:pPr lvl="0" algn="just"/>
            <a:r>
              <a:rPr lang="en-US" dirty="0"/>
              <a:t>Probate Proceedings:</a:t>
            </a:r>
          </a:p>
          <a:p>
            <a:pPr lvl="1" algn="just"/>
            <a:r>
              <a:rPr lang="en-US" dirty="0"/>
              <a:t>Formal Probate (</a:t>
            </a:r>
            <a:r>
              <a:rPr lang="fr-FR" dirty="0"/>
              <a:t>C.R.S. § 15-12-401 et seq.)</a:t>
            </a:r>
            <a:endParaRPr lang="en-US" dirty="0"/>
          </a:p>
          <a:p>
            <a:pPr lvl="1" algn="just"/>
            <a:r>
              <a:rPr lang="en-US" dirty="0"/>
              <a:t>Informal Probate (C.R.S. § 15-12-301 et seq.)</a:t>
            </a:r>
          </a:p>
          <a:p>
            <a:pPr lvl="1" algn="just"/>
            <a:r>
              <a:rPr lang="en-US" dirty="0"/>
              <a:t>Ancillary Proceedings (C.R.S. § 15-13-101 et seq.)</a:t>
            </a:r>
          </a:p>
          <a:p>
            <a:pPr lvl="1" algn="just"/>
            <a:r>
              <a:rPr lang="en-US" dirty="0"/>
              <a:t>Determination of Heirship Proceedings (C.R.S. § 15-12-1302)</a:t>
            </a:r>
          </a:p>
          <a:p>
            <a:pPr marL="457200" lvl="1" indent="0" algn="just">
              <a:buNone/>
            </a:pPr>
            <a:endParaRPr lang="en-US" dirty="0"/>
          </a:p>
          <a:p>
            <a:endParaRPr lang="en-US" dirty="0"/>
          </a:p>
        </p:txBody>
      </p:sp>
    </p:spTree>
    <p:extLst>
      <p:ext uri="{BB962C8B-B14F-4D97-AF65-F5344CB8AC3E}">
        <p14:creationId xmlns:p14="http://schemas.microsoft.com/office/powerpoint/2010/main" val="2174852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F9A1E-CED9-4656-A920-AC7EB031C561}"/>
              </a:ext>
            </a:extLst>
          </p:cNvPr>
          <p:cNvSpPr>
            <a:spLocks noGrp="1"/>
          </p:cNvSpPr>
          <p:nvPr>
            <p:ph type="title"/>
          </p:nvPr>
        </p:nvSpPr>
        <p:spPr/>
        <p:txBody>
          <a:bodyPr/>
          <a:lstStyle/>
          <a:p>
            <a:pPr algn="ctr"/>
            <a:r>
              <a:rPr lang="en-US" b="1" dirty="0"/>
              <a:t>What is Probate?</a:t>
            </a:r>
          </a:p>
        </p:txBody>
      </p:sp>
      <p:sp>
        <p:nvSpPr>
          <p:cNvPr id="3" name="Content Placeholder 2">
            <a:extLst>
              <a:ext uri="{FF2B5EF4-FFF2-40B4-BE49-F238E27FC236}">
                <a16:creationId xmlns:a16="http://schemas.microsoft.com/office/drawing/2014/main" id="{8E00FE12-A70C-42B7-89C5-CCC466B78C55}"/>
              </a:ext>
            </a:extLst>
          </p:cNvPr>
          <p:cNvSpPr>
            <a:spLocks noGrp="1"/>
          </p:cNvSpPr>
          <p:nvPr>
            <p:ph idx="1"/>
          </p:nvPr>
        </p:nvSpPr>
        <p:spPr/>
        <p:txBody>
          <a:bodyPr>
            <a:normAutofit/>
          </a:bodyPr>
          <a:lstStyle/>
          <a:p>
            <a:pPr marL="0" indent="0" algn="just">
              <a:buNone/>
            </a:pPr>
            <a:endParaRPr lang="en-US" dirty="0"/>
          </a:p>
          <a:p>
            <a:pPr algn="just"/>
            <a:r>
              <a:rPr lang="en-US" dirty="0"/>
              <a:t>“Probate” generally refers to the court-supervised process of legally transferring property from a dead person to a living person </a:t>
            </a:r>
          </a:p>
          <a:p>
            <a:pPr algn="just"/>
            <a:endParaRPr lang="en-US" dirty="0"/>
          </a:p>
          <a:p>
            <a:pPr marL="0" indent="0" algn="just">
              <a:buNone/>
            </a:pPr>
            <a:endParaRPr lang="en-US" dirty="0"/>
          </a:p>
          <a:p>
            <a:pPr marL="0" indent="0" algn="just">
              <a:buNone/>
            </a:pPr>
            <a:endParaRPr lang="en-US" dirty="0"/>
          </a:p>
        </p:txBody>
      </p:sp>
    </p:spTree>
    <p:extLst>
      <p:ext uri="{BB962C8B-B14F-4D97-AF65-F5344CB8AC3E}">
        <p14:creationId xmlns:p14="http://schemas.microsoft.com/office/powerpoint/2010/main" val="3404539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8AEE5-49F2-4A29-AA42-51B5C1C3EF4F}"/>
              </a:ext>
            </a:extLst>
          </p:cNvPr>
          <p:cNvSpPr>
            <a:spLocks noGrp="1"/>
          </p:cNvSpPr>
          <p:nvPr>
            <p:ph type="title"/>
          </p:nvPr>
        </p:nvSpPr>
        <p:spPr/>
        <p:txBody>
          <a:bodyPr/>
          <a:lstStyle/>
          <a:p>
            <a:pPr algn="ctr"/>
            <a:r>
              <a:rPr lang="en-US" b="1" dirty="0"/>
              <a:t>Formal Probate Proceedings</a:t>
            </a:r>
          </a:p>
        </p:txBody>
      </p:sp>
      <p:sp>
        <p:nvSpPr>
          <p:cNvPr id="3" name="Content Placeholder 2">
            <a:extLst>
              <a:ext uri="{FF2B5EF4-FFF2-40B4-BE49-F238E27FC236}">
                <a16:creationId xmlns:a16="http://schemas.microsoft.com/office/drawing/2014/main" id="{42DD33E3-B7B7-4C24-9E1D-1706305B1F14}"/>
              </a:ext>
            </a:extLst>
          </p:cNvPr>
          <p:cNvSpPr>
            <a:spLocks noGrp="1"/>
          </p:cNvSpPr>
          <p:nvPr>
            <p:ph idx="1"/>
          </p:nvPr>
        </p:nvSpPr>
        <p:spPr/>
        <p:txBody>
          <a:bodyPr>
            <a:normAutofit/>
          </a:bodyPr>
          <a:lstStyle/>
          <a:p>
            <a:pPr algn="just"/>
            <a:r>
              <a:rPr lang="en-US" dirty="0">
                <a:solidFill>
                  <a:schemeClr val="tx1">
                    <a:lumMod val="95000"/>
                    <a:lumOff val="5000"/>
                  </a:schemeClr>
                </a:solidFill>
              </a:rPr>
              <a:t>Commenced by filing a verified petition</a:t>
            </a:r>
          </a:p>
          <a:p>
            <a:pPr algn="just"/>
            <a:endParaRPr lang="en-US" dirty="0">
              <a:solidFill>
                <a:schemeClr val="tx1">
                  <a:lumMod val="95000"/>
                  <a:lumOff val="5000"/>
                </a:schemeClr>
              </a:solidFill>
            </a:endParaRPr>
          </a:p>
          <a:p>
            <a:pPr algn="just"/>
            <a:r>
              <a:rPr lang="en-US" dirty="0">
                <a:solidFill>
                  <a:schemeClr val="tx1">
                    <a:lumMod val="95000"/>
                    <a:lumOff val="5000"/>
                  </a:schemeClr>
                </a:solidFill>
              </a:rPr>
              <a:t>The formal petition will request either a determination that the decedent left a valid will or a determination of the decedent’s heirs</a:t>
            </a:r>
          </a:p>
          <a:p>
            <a:pPr marL="0" indent="0" algn="just">
              <a:buNone/>
            </a:pPr>
            <a:endParaRPr lang="en-US" dirty="0">
              <a:solidFill>
                <a:schemeClr val="tx1">
                  <a:lumMod val="95000"/>
                  <a:lumOff val="5000"/>
                </a:schemeClr>
              </a:solidFill>
            </a:endParaRPr>
          </a:p>
          <a:p>
            <a:pPr algn="just"/>
            <a:r>
              <a:rPr lang="en-US" dirty="0">
                <a:solidFill>
                  <a:schemeClr val="tx1">
                    <a:lumMod val="95000"/>
                    <a:lumOff val="5000"/>
                  </a:schemeClr>
                </a:solidFill>
              </a:rPr>
              <a:t>The petition may include a request to appoint a personal representative</a:t>
            </a:r>
          </a:p>
        </p:txBody>
      </p:sp>
    </p:spTree>
    <p:extLst>
      <p:ext uri="{BB962C8B-B14F-4D97-AF65-F5344CB8AC3E}">
        <p14:creationId xmlns:p14="http://schemas.microsoft.com/office/powerpoint/2010/main" val="2838369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1E9AE-2AA4-448B-8777-04FD2D412B98}"/>
              </a:ext>
            </a:extLst>
          </p:cNvPr>
          <p:cNvSpPr>
            <a:spLocks noGrp="1"/>
          </p:cNvSpPr>
          <p:nvPr>
            <p:ph type="title"/>
          </p:nvPr>
        </p:nvSpPr>
        <p:spPr/>
        <p:txBody>
          <a:bodyPr/>
          <a:lstStyle/>
          <a:p>
            <a:pPr algn="ctr"/>
            <a:r>
              <a:rPr lang="en-US" b="1" dirty="0">
                <a:solidFill>
                  <a:prstClr val="black"/>
                </a:solidFill>
              </a:rPr>
              <a:t>Formal Probate Proceedings cont. </a:t>
            </a:r>
            <a:endParaRPr lang="en-US" dirty="0"/>
          </a:p>
        </p:txBody>
      </p:sp>
      <p:sp>
        <p:nvSpPr>
          <p:cNvPr id="3" name="Content Placeholder 2">
            <a:extLst>
              <a:ext uri="{FF2B5EF4-FFF2-40B4-BE49-F238E27FC236}">
                <a16:creationId xmlns:a16="http://schemas.microsoft.com/office/drawing/2014/main" id="{A3CC6CA3-5968-46C2-AB52-729D5B9D4C70}"/>
              </a:ext>
            </a:extLst>
          </p:cNvPr>
          <p:cNvSpPr>
            <a:spLocks noGrp="1"/>
          </p:cNvSpPr>
          <p:nvPr>
            <p:ph idx="1"/>
          </p:nvPr>
        </p:nvSpPr>
        <p:spPr/>
        <p:txBody>
          <a:bodyPr>
            <a:normAutofit fontScale="85000" lnSpcReduction="10000"/>
          </a:bodyPr>
          <a:lstStyle/>
          <a:p>
            <a:pPr lvl="0" algn="just"/>
            <a:r>
              <a:rPr lang="en-US" dirty="0">
                <a:solidFill>
                  <a:prstClr val="black">
                    <a:lumMod val="95000"/>
                    <a:lumOff val="5000"/>
                  </a:prstClr>
                </a:solidFill>
              </a:rPr>
              <a:t>Notice of the petition and hearing date must be provided to the following:</a:t>
            </a:r>
          </a:p>
          <a:p>
            <a:pPr lvl="1" algn="just"/>
            <a:r>
              <a:rPr lang="en-US" dirty="0">
                <a:solidFill>
                  <a:prstClr val="black">
                    <a:lumMod val="95000"/>
                    <a:lumOff val="5000"/>
                  </a:prstClr>
                </a:solidFill>
              </a:rPr>
              <a:t>surviving spouse; </a:t>
            </a:r>
          </a:p>
          <a:p>
            <a:pPr lvl="1" algn="just"/>
            <a:r>
              <a:rPr lang="en-US" dirty="0">
                <a:solidFill>
                  <a:prstClr val="black">
                    <a:lumMod val="95000"/>
                    <a:lumOff val="5000"/>
                  </a:prstClr>
                </a:solidFill>
              </a:rPr>
              <a:t>children;</a:t>
            </a:r>
          </a:p>
          <a:p>
            <a:pPr lvl="1" algn="just"/>
            <a:r>
              <a:rPr lang="en-US" dirty="0">
                <a:solidFill>
                  <a:prstClr val="black">
                    <a:lumMod val="95000"/>
                    <a:lumOff val="5000"/>
                  </a:prstClr>
                </a:solidFill>
              </a:rPr>
              <a:t>other heirs;</a:t>
            </a:r>
          </a:p>
          <a:p>
            <a:pPr lvl="1" algn="just"/>
            <a:r>
              <a:rPr lang="en-US" dirty="0">
                <a:solidFill>
                  <a:prstClr val="black">
                    <a:lumMod val="95000"/>
                    <a:lumOff val="5000"/>
                  </a:prstClr>
                </a:solidFill>
              </a:rPr>
              <a:t>any devisee and nominated personal representative in any will;</a:t>
            </a:r>
          </a:p>
          <a:p>
            <a:pPr lvl="1" algn="just"/>
            <a:r>
              <a:rPr lang="en-US" dirty="0">
                <a:solidFill>
                  <a:prstClr val="black">
                    <a:lumMod val="95000"/>
                    <a:lumOff val="5000"/>
                  </a:prstClr>
                </a:solidFill>
              </a:rPr>
              <a:t>any presently serving personal representative; and</a:t>
            </a:r>
          </a:p>
          <a:p>
            <a:pPr lvl="1" algn="just"/>
            <a:r>
              <a:rPr lang="en-US" dirty="0">
                <a:solidFill>
                  <a:prstClr val="black">
                    <a:lumMod val="95000"/>
                    <a:lumOff val="5000"/>
                  </a:prstClr>
                </a:solidFill>
              </a:rPr>
              <a:t>any person who has demanded notice of the proceeding.</a:t>
            </a:r>
          </a:p>
          <a:p>
            <a:pPr lvl="1" algn="just"/>
            <a:endParaRPr lang="en-US" dirty="0">
              <a:solidFill>
                <a:prstClr val="black">
                  <a:lumMod val="95000"/>
                  <a:lumOff val="5000"/>
                </a:prstClr>
              </a:solidFill>
            </a:endParaRPr>
          </a:p>
          <a:p>
            <a:r>
              <a:rPr lang="en-US" dirty="0"/>
              <a:t>Notice by publication must be provided to all persons whose addresses are unknown. </a:t>
            </a:r>
          </a:p>
        </p:txBody>
      </p:sp>
    </p:spTree>
    <p:extLst>
      <p:ext uri="{BB962C8B-B14F-4D97-AF65-F5344CB8AC3E}">
        <p14:creationId xmlns:p14="http://schemas.microsoft.com/office/powerpoint/2010/main" val="2680555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9D7-B2AD-4043-92BD-35DAE7134083}"/>
              </a:ext>
            </a:extLst>
          </p:cNvPr>
          <p:cNvSpPr>
            <a:spLocks noGrp="1"/>
          </p:cNvSpPr>
          <p:nvPr>
            <p:ph type="title"/>
          </p:nvPr>
        </p:nvSpPr>
        <p:spPr/>
        <p:txBody>
          <a:bodyPr/>
          <a:lstStyle/>
          <a:p>
            <a:pPr algn="ctr"/>
            <a:r>
              <a:rPr lang="en-US" b="1" dirty="0"/>
              <a:t>Formal Probate Proceedings cont. </a:t>
            </a:r>
          </a:p>
        </p:txBody>
      </p:sp>
      <p:sp>
        <p:nvSpPr>
          <p:cNvPr id="3" name="Content Placeholder 2">
            <a:extLst>
              <a:ext uri="{FF2B5EF4-FFF2-40B4-BE49-F238E27FC236}">
                <a16:creationId xmlns:a16="http://schemas.microsoft.com/office/drawing/2014/main" id="{B65BECC3-AFD0-413D-9A90-19FC7A028AEE}"/>
              </a:ext>
            </a:extLst>
          </p:cNvPr>
          <p:cNvSpPr>
            <a:spLocks noGrp="1"/>
          </p:cNvSpPr>
          <p:nvPr>
            <p:ph idx="1"/>
          </p:nvPr>
        </p:nvSpPr>
        <p:spPr/>
        <p:txBody>
          <a:bodyPr>
            <a:normAutofit/>
          </a:bodyPr>
          <a:lstStyle/>
          <a:p>
            <a:pPr algn="just"/>
            <a:r>
              <a:rPr lang="en-US" dirty="0">
                <a:solidFill>
                  <a:schemeClr val="tx1">
                    <a:lumMod val="95000"/>
                    <a:lumOff val="5000"/>
                  </a:schemeClr>
                </a:solidFill>
              </a:rPr>
              <a:t>After hearing, the probate court will issue a formal testate or intestate order.</a:t>
            </a:r>
          </a:p>
          <a:p>
            <a:pPr algn="just"/>
            <a:endParaRPr lang="en-US" dirty="0">
              <a:solidFill>
                <a:schemeClr val="tx1">
                  <a:lumMod val="95000"/>
                  <a:lumOff val="5000"/>
                </a:schemeClr>
              </a:solidFill>
            </a:endParaRPr>
          </a:p>
          <a:p>
            <a:pPr algn="just"/>
            <a:r>
              <a:rPr lang="en-US" dirty="0">
                <a:solidFill>
                  <a:schemeClr val="tx1">
                    <a:lumMod val="95000"/>
                    <a:lumOff val="5000"/>
                  </a:schemeClr>
                </a:solidFill>
              </a:rPr>
              <a:t>The order is binding on all persons who received notice of the proceeding. </a:t>
            </a:r>
          </a:p>
        </p:txBody>
      </p:sp>
    </p:spTree>
    <p:extLst>
      <p:ext uri="{BB962C8B-B14F-4D97-AF65-F5344CB8AC3E}">
        <p14:creationId xmlns:p14="http://schemas.microsoft.com/office/powerpoint/2010/main" val="3906362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29F7F-9C64-4566-B2A1-7CB74AF28FE2}"/>
              </a:ext>
            </a:extLst>
          </p:cNvPr>
          <p:cNvSpPr>
            <a:spLocks noGrp="1"/>
          </p:cNvSpPr>
          <p:nvPr>
            <p:ph type="title"/>
          </p:nvPr>
        </p:nvSpPr>
        <p:spPr/>
        <p:txBody>
          <a:bodyPr/>
          <a:lstStyle/>
          <a:p>
            <a:pPr algn="ctr"/>
            <a:r>
              <a:rPr lang="en-US" b="1" dirty="0"/>
              <a:t>Informal Probate Proceedings</a:t>
            </a:r>
            <a:endParaRPr lang="en-US" dirty="0"/>
          </a:p>
        </p:txBody>
      </p:sp>
      <p:sp>
        <p:nvSpPr>
          <p:cNvPr id="3" name="Content Placeholder 2">
            <a:extLst>
              <a:ext uri="{FF2B5EF4-FFF2-40B4-BE49-F238E27FC236}">
                <a16:creationId xmlns:a16="http://schemas.microsoft.com/office/drawing/2014/main" id="{FDC0E62C-63D6-418A-8B3C-A2BEA7779E7E}"/>
              </a:ext>
            </a:extLst>
          </p:cNvPr>
          <p:cNvSpPr>
            <a:spLocks noGrp="1"/>
          </p:cNvSpPr>
          <p:nvPr>
            <p:ph idx="1"/>
          </p:nvPr>
        </p:nvSpPr>
        <p:spPr/>
        <p:txBody>
          <a:bodyPr>
            <a:normAutofit fontScale="92500" lnSpcReduction="10000"/>
          </a:bodyPr>
          <a:lstStyle/>
          <a:p>
            <a:pPr lvl="0" algn="just"/>
            <a:r>
              <a:rPr lang="en-US" dirty="0"/>
              <a:t>Commenced by filing a verified application with the Registrar of the court no earlier 120 hours after the decedent’s death</a:t>
            </a:r>
          </a:p>
          <a:p>
            <a:pPr marL="0" lvl="0" indent="0" algn="just">
              <a:buNone/>
            </a:pPr>
            <a:endParaRPr lang="en-US" dirty="0"/>
          </a:p>
          <a:p>
            <a:pPr lvl="0" algn="just"/>
            <a:r>
              <a:rPr lang="en-US" dirty="0"/>
              <a:t>The application may request probate of a will for a testate estate or the appointment of a personal representative for an intestate estate</a:t>
            </a:r>
          </a:p>
          <a:p>
            <a:pPr marL="0" lvl="0" indent="0" algn="just">
              <a:buNone/>
            </a:pPr>
            <a:endParaRPr lang="en-US" dirty="0"/>
          </a:p>
          <a:p>
            <a:pPr lvl="0" algn="just"/>
            <a:r>
              <a:rPr lang="en-US" dirty="0"/>
              <a:t>If the application is for a testate estate, the will must have been previously lodged with the court or must be filed simultaneously with the application</a:t>
            </a:r>
          </a:p>
        </p:txBody>
      </p:sp>
    </p:spTree>
    <p:extLst>
      <p:ext uri="{BB962C8B-B14F-4D97-AF65-F5344CB8AC3E}">
        <p14:creationId xmlns:p14="http://schemas.microsoft.com/office/powerpoint/2010/main" val="4112929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9C343-BDA4-4CD3-A5B0-3C77CF477F5F}"/>
              </a:ext>
            </a:extLst>
          </p:cNvPr>
          <p:cNvSpPr>
            <a:spLocks noGrp="1"/>
          </p:cNvSpPr>
          <p:nvPr>
            <p:ph type="title"/>
          </p:nvPr>
        </p:nvSpPr>
        <p:spPr/>
        <p:txBody>
          <a:bodyPr/>
          <a:lstStyle/>
          <a:p>
            <a:pPr algn="ctr"/>
            <a:r>
              <a:rPr lang="en-US" b="1" dirty="0">
                <a:solidFill>
                  <a:prstClr val="black"/>
                </a:solidFill>
              </a:rPr>
              <a:t>Informal Probate Proceedings cont. </a:t>
            </a:r>
            <a:endParaRPr lang="en-US" dirty="0"/>
          </a:p>
        </p:txBody>
      </p:sp>
      <p:sp>
        <p:nvSpPr>
          <p:cNvPr id="3" name="Content Placeholder 2">
            <a:extLst>
              <a:ext uri="{FF2B5EF4-FFF2-40B4-BE49-F238E27FC236}">
                <a16:creationId xmlns:a16="http://schemas.microsoft.com/office/drawing/2014/main" id="{30035033-681F-4A90-AFE2-A68E462E4DF2}"/>
              </a:ext>
            </a:extLst>
          </p:cNvPr>
          <p:cNvSpPr>
            <a:spLocks noGrp="1"/>
          </p:cNvSpPr>
          <p:nvPr>
            <p:ph idx="1"/>
          </p:nvPr>
        </p:nvSpPr>
        <p:spPr/>
        <p:txBody>
          <a:bodyPr>
            <a:normAutofit/>
          </a:bodyPr>
          <a:lstStyle/>
          <a:p>
            <a:r>
              <a:rPr lang="en-US" dirty="0"/>
              <a:t>If the Registrar is not satisfied by the contents of the application, the Registrar may decline the application and require a formal proceeding</a:t>
            </a:r>
          </a:p>
          <a:p>
            <a:endParaRPr lang="en-US" dirty="0"/>
          </a:p>
          <a:p>
            <a:r>
              <a:rPr lang="en-US" dirty="0"/>
              <a:t>If the Registrar makes the required determinations (C.R.S. § 15-12-303), informal orders will be issued</a:t>
            </a:r>
          </a:p>
          <a:p>
            <a:endParaRPr lang="en-US" dirty="0"/>
          </a:p>
          <a:p>
            <a:r>
              <a:rPr lang="en-US" dirty="0"/>
              <a:t>Informal orders are binding unless superseded by a formal order</a:t>
            </a:r>
          </a:p>
        </p:txBody>
      </p:sp>
    </p:spTree>
    <p:extLst>
      <p:ext uri="{BB962C8B-B14F-4D97-AF65-F5344CB8AC3E}">
        <p14:creationId xmlns:p14="http://schemas.microsoft.com/office/powerpoint/2010/main" val="990589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0DE17-5887-4BAF-A51B-82676AC742E9}"/>
              </a:ext>
            </a:extLst>
          </p:cNvPr>
          <p:cNvSpPr>
            <a:spLocks noGrp="1"/>
          </p:cNvSpPr>
          <p:nvPr>
            <p:ph type="title"/>
          </p:nvPr>
        </p:nvSpPr>
        <p:spPr/>
        <p:txBody>
          <a:bodyPr>
            <a:normAutofit fontScale="90000"/>
          </a:bodyPr>
          <a:lstStyle/>
          <a:p>
            <a:pPr algn="ctr"/>
            <a:r>
              <a:rPr lang="en-US" b="1" dirty="0"/>
              <a:t>Formal vs. Informal Proceedings: Pros and Cons</a:t>
            </a:r>
          </a:p>
        </p:txBody>
      </p:sp>
      <p:sp>
        <p:nvSpPr>
          <p:cNvPr id="3" name="Content Placeholder 2">
            <a:extLst>
              <a:ext uri="{FF2B5EF4-FFF2-40B4-BE49-F238E27FC236}">
                <a16:creationId xmlns:a16="http://schemas.microsoft.com/office/drawing/2014/main" id="{6274E73C-E9A0-481E-922B-76E42F73CDBD}"/>
              </a:ext>
            </a:extLst>
          </p:cNvPr>
          <p:cNvSpPr>
            <a:spLocks noGrp="1"/>
          </p:cNvSpPr>
          <p:nvPr>
            <p:ph idx="1"/>
          </p:nvPr>
        </p:nvSpPr>
        <p:spPr/>
        <p:txBody>
          <a:bodyPr/>
          <a:lstStyle/>
          <a:p>
            <a:pPr marL="0" indent="0">
              <a:buNone/>
            </a:pPr>
            <a:endParaRPr lang="en-US" dirty="0"/>
          </a:p>
          <a:p>
            <a:pPr marL="0" indent="0">
              <a:buNone/>
            </a:pPr>
            <a:r>
              <a:rPr lang="en-US" dirty="0"/>
              <a:t>The circumstances of each case determines which type of proceeding is the most beneficial</a:t>
            </a:r>
          </a:p>
          <a:p>
            <a:pPr marL="0" indent="0">
              <a:buNone/>
            </a:pPr>
            <a:endParaRPr lang="en-US" dirty="0"/>
          </a:p>
          <a:p>
            <a:pPr marL="0" indent="0">
              <a:buNone/>
            </a:pPr>
            <a:r>
              <a:rPr lang="en-US" dirty="0"/>
              <a:t>Informal proceedings are usually less expensive and concluded quicker than formal proceedings </a:t>
            </a:r>
          </a:p>
        </p:txBody>
      </p:sp>
    </p:spTree>
    <p:extLst>
      <p:ext uri="{BB962C8B-B14F-4D97-AF65-F5344CB8AC3E}">
        <p14:creationId xmlns:p14="http://schemas.microsoft.com/office/powerpoint/2010/main" val="258801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6A2AE-746E-424A-BE93-9B7E7C66C811}"/>
              </a:ext>
            </a:extLst>
          </p:cNvPr>
          <p:cNvSpPr>
            <a:spLocks noGrp="1"/>
          </p:cNvSpPr>
          <p:nvPr>
            <p:ph type="title"/>
          </p:nvPr>
        </p:nvSpPr>
        <p:spPr/>
        <p:txBody>
          <a:bodyPr/>
          <a:lstStyle/>
          <a:p>
            <a:pPr algn="ctr"/>
            <a:r>
              <a:rPr lang="en-US" b="1" dirty="0"/>
              <a:t>Ancillary Proceedings</a:t>
            </a:r>
          </a:p>
        </p:txBody>
      </p:sp>
      <p:sp>
        <p:nvSpPr>
          <p:cNvPr id="3" name="Content Placeholder 2">
            <a:extLst>
              <a:ext uri="{FF2B5EF4-FFF2-40B4-BE49-F238E27FC236}">
                <a16:creationId xmlns:a16="http://schemas.microsoft.com/office/drawing/2014/main" id="{48727372-D06B-4D91-B4A8-4F1CF2CA1318}"/>
              </a:ext>
            </a:extLst>
          </p:cNvPr>
          <p:cNvSpPr>
            <a:spLocks noGrp="1"/>
          </p:cNvSpPr>
          <p:nvPr>
            <p:ph idx="1"/>
          </p:nvPr>
        </p:nvSpPr>
        <p:spPr/>
        <p:txBody>
          <a:bodyPr>
            <a:normAutofit fontScale="92500" lnSpcReduction="20000"/>
          </a:bodyPr>
          <a:lstStyle/>
          <a:p>
            <a:r>
              <a:rPr lang="en-US" dirty="0"/>
              <a:t>If probate proceedings were not opened in Colorado but a probate proceeding is presently open in another jurisdiction, ancillary probate proceedings can be commenced to distribute Colorado property</a:t>
            </a:r>
          </a:p>
          <a:p>
            <a:endParaRPr lang="en-US" dirty="0"/>
          </a:p>
          <a:p>
            <a:r>
              <a:rPr lang="en-US" dirty="0"/>
              <a:t>Initiated by:</a:t>
            </a:r>
          </a:p>
          <a:p>
            <a:pPr lvl="1"/>
            <a:r>
              <a:rPr lang="en-US" dirty="0"/>
              <a:t>Filing authenticated copies of the foreign jurisdiction’s appointment documents in the county where the land is located</a:t>
            </a:r>
          </a:p>
          <a:p>
            <a:pPr lvl="1"/>
            <a:r>
              <a:rPr lang="en-US" dirty="0"/>
              <a:t>Once the filing requirements of C.R.S. § 15-13-204 are satisfied, the foreign personal representative will be authorized to act with the same powers that a local personal representative would be eligible to exercise</a:t>
            </a:r>
          </a:p>
        </p:txBody>
      </p:sp>
    </p:spTree>
    <p:extLst>
      <p:ext uri="{BB962C8B-B14F-4D97-AF65-F5344CB8AC3E}">
        <p14:creationId xmlns:p14="http://schemas.microsoft.com/office/powerpoint/2010/main" val="1818526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6C5F6-998D-4569-9080-E0D3D211CDB9}"/>
              </a:ext>
            </a:extLst>
          </p:cNvPr>
          <p:cNvSpPr>
            <a:spLocks noGrp="1"/>
          </p:cNvSpPr>
          <p:nvPr>
            <p:ph type="title"/>
          </p:nvPr>
        </p:nvSpPr>
        <p:spPr/>
        <p:txBody>
          <a:bodyPr/>
          <a:lstStyle/>
          <a:p>
            <a:pPr algn="ctr"/>
            <a:r>
              <a:rPr lang="en-US" b="1" dirty="0"/>
              <a:t>Determination of Heirship</a:t>
            </a:r>
          </a:p>
        </p:txBody>
      </p:sp>
      <p:sp>
        <p:nvSpPr>
          <p:cNvPr id="3" name="Content Placeholder 2">
            <a:extLst>
              <a:ext uri="{FF2B5EF4-FFF2-40B4-BE49-F238E27FC236}">
                <a16:creationId xmlns:a16="http://schemas.microsoft.com/office/drawing/2014/main" id="{6B0BACE1-42C0-43F6-A5BC-52FDC976ACF0}"/>
              </a:ext>
            </a:extLst>
          </p:cNvPr>
          <p:cNvSpPr>
            <a:spLocks noGrp="1"/>
          </p:cNvSpPr>
          <p:nvPr>
            <p:ph idx="1"/>
          </p:nvPr>
        </p:nvSpPr>
        <p:spPr/>
        <p:txBody>
          <a:bodyPr>
            <a:normAutofit fontScale="92500" lnSpcReduction="20000"/>
          </a:bodyPr>
          <a:lstStyle/>
          <a:p>
            <a:r>
              <a:rPr lang="en-US" dirty="0"/>
              <a:t>Another option to confirm marketable title in heirs when the  previously mentioned proceedings are unavailable or unpractical</a:t>
            </a:r>
          </a:p>
          <a:p>
            <a:endParaRPr lang="en-US" dirty="0"/>
          </a:p>
          <a:p>
            <a:r>
              <a:rPr lang="en-US" dirty="0"/>
              <a:t>Benefits:</a:t>
            </a:r>
          </a:p>
          <a:p>
            <a:pPr lvl="1"/>
            <a:r>
              <a:rPr lang="en-US" dirty="0"/>
              <a:t>Inclusion of many successive estates in one proceeding, so long as one or more years has passed since all the Decedents’ deaths (C.R.S. § 15-12-1302)</a:t>
            </a:r>
          </a:p>
          <a:p>
            <a:pPr lvl="1"/>
            <a:r>
              <a:rPr lang="en-US" dirty="0"/>
              <a:t>The process is relatively simple. An order can be obtained without having to go to court if Petition is not contested</a:t>
            </a:r>
          </a:p>
          <a:p>
            <a:pPr lvl="1"/>
            <a:r>
              <a:rPr lang="en-US" i="1" dirty="0"/>
              <a:t>Interested persons,</a:t>
            </a:r>
            <a:r>
              <a:rPr lang="en-US" dirty="0"/>
              <a:t> including lessees of heirs/devisees may independently file the petition</a:t>
            </a:r>
          </a:p>
          <a:p>
            <a:endParaRPr lang="en-US" dirty="0"/>
          </a:p>
          <a:p>
            <a:pPr marL="0" indent="0">
              <a:buNone/>
            </a:pPr>
            <a:endParaRPr lang="en-US" dirty="0"/>
          </a:p>
        </p:txBody>
      </p:sp>
    </p:spTree>
    <p:extLst>
      <p:ext uri="{BB962C8B-B14F-4D97-AF65-F5344CB8AC3E}">
        <p14:creationId xmlns:p14="http://schemas.microsoft.com/office/powerpoint/2010/main" val="1634543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54E3-2AEA-473E-B335-6A25D7977276}"/>
              </a:ext>
            </a:extLst>
          </p:cNvPr>
          <p:cNvSpPr>
            <a:spLocks noGrp="1"/>
          </p:cNvSpPr>
          <p:nvPr>
            <p:ph type="title"/>
          </p:nvPr>
        </p:nvSpPr>
        <p:spPr/>
        <p:txBody>
          <a:bodyPr/>
          <a:lstStyle/>
          <a:p>
            <a:pPr algn="ctr"/>
            <a:r>
              <a:rPr lang="en-US" b="1" dirty="0"/>
              <a:t>Determination of Heirship cont. </a:t>
            </a:r>
          </a:p>
        </p:txBody>
      </p:sp>
      <p:sp>
        <p:nvSpPr>
          <p:cNvPr id="3" name="Content Placeholder 2">
            <a:extLst>
              <a:ext uri="{FF2B5EF4-FFF2-40B4-BE49-F238E27FC236}">
                <a16:creationId xmlns:a16="http://schemas.microsoft.com/office/drawing/2014/main" id="{8A530FE5-21DA-42A8-B074-D2225089A9B8}"/>
              </a:ext>
            </a:extLst>
          </p:cNvPr>
          <p:cNvSpPr>
            <a:spLocks noGrp="1"/>
          </p:cNvSpPr>
          <p:nvPr>
            <p:ph idx="1"/>
          </p:nvPr>
        </p:nvSpPr>
        <p:spPr/>
        <p:txBody>
          <a:bodyPr>
            <a:normAutofit/>
          </a:bodyPr>
          <a:lstStyle/>
          <a:p>
            <a:r>
              <a:rPr lang="en-US" dirty="0"/>
              <a:t>To initiate the process, interest parties must:</a:t>
            </a:r>
          </a:p>
          <a:p>
            <a:pPr lvl="1"/>
            <a:r>
              <a:rPr lang="en-US" dirty="0"/>
              <a:t>File petition</a:t>
            </a:r>
          </a:p>
          <a:p>
            <a:pPr lvl="1"/>
            <a:r>
              <a:rPr lang="en-US" dirty="0"/>
              <a:t>Provide notice of petition and hearing to all interested persons and publish notice of the hearing by publication in a newspaper where the property is located (3 consecutive weeks, final publication being 35 days before hearing)</a:t>
            </a:r>
          </a:p>
          <a:p>
            <a:pPr lvl="1"/>
            <a:r>
              <a:rPr lang="en-US" dirty="0"/>
              <a:t>Hearing</a:t>
            </a:r>
          </a:p>
          <a:p>
            <a:pPr lvl="1"/>
            <a:r>
              <a:rPr lang="en-US" dirty="0"/>
              <a:t>Order: Once the Order is signed by the Court, file a copy of the Order with the Clerk and Recorder’s Office in the County where the property is located.</a:t>
            </a:r>
          </a:p>
        </p:txBody>
      </p:sp>
    </p:spTree>
    <p:extLst>
      <p:ext uri="{BB962C8B-B14F-4D97-AF65-F5344CB8AC3E}">
        <p14:creationId xmlns:p14="http://schemas.microsoft.com/office/powerpoint/2010/main" val="190220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2611-CFD0-4AB9-B556-31968A21B787}"/>
              </a:ext>
            </a:extLst>
          </p:cNvPr>
          <p:cNvSpPr>
            <a:spLocks noGrp="1"/>
          </p:cNvSpPr>
          <p:nvPr>
            <p:ph type="title"/>
          </p:nvPr>
        </p:nvSpPr>
        <p:spPr/>
        <p:txBody>
          <a:bodyPr/>
          <a:lstStyle/>
          <a:p>
            <a:pPr algn="ctr"/>
            <a:r>
              <a:rPr lang="en-US" b="1" dirty="0"/>
              <a:t>Determination of Heirship Cont.</a:t>
            </a:r>
          </a:p>
        </p:txBody>
      </p:sp>
      <p:sp>
        <p:nvSpPr>
          <p:cNvPr id="3" name="Content Placeholder 2">
            <a:extLst>
              <a:ext uri="{FF2B5EF4-FFF2-40B4-BE49-F238E27FC236}">
                <a16:creationId xmlns:a16="http://schemas.microsoft.com/office/drawing/2014/main" id="{BF45BB90-18A8-4E75-AE9E-B47DB1F54E5D}"/>
              </a:ext>
            </a:extLst>
          </p:cNvPr>
          <p:cNvSpPr>
            <a:spLocks noGrp="1"/>
          </p:cNvSpPr>
          <p:nvPr>
            <p:ph idx="1"/>
          </p:nvPr>
        </p:nvSpPr>
        <p:spPr/>
        <p:txBody>
          <a:bodyPr>
            <a:normAutofit lnSpcReduction="10000"/>
          </a:bodyPr>
          <a:lstStyle/>
          <a:p>
            <a:r>
              <a:rPr lang="en-US" dirty="0"/>
              <a:t>Note:</a:t>
            </a:r>
          </a:p>
          <a:p>
            <a:pPr lvl="1"/>
            <a:r>
              <a:rPr lang="en-US" dirty="0"/>
              <a:t>Decrees issued pursuant to DOH proceedings can be challenged!</a:t>
            </a:r>
          </a:p>
          <a:p>
            <a:pPr marL="457200" lvl="1" indent="0">
              <a:buNone/>
            </a:pPr>
            <a:endParaRPr lang="en-US" dirty="0"/>
          </a:p>
          <a:p>
            <a:pPr lvl="2"/>
            <a:r>
              <a:rPr lang="en-US" dirty="0"/>
              <a:t>C.R.S. § 15-12-1306 provides that “a decree entered pursuant to this part shall be conclusive as to the rights of heirs and devisees in the property described in the order from the date of its entry. Any person claiming to be an heir or devisee, or the grantee or successor in interest of an heir or devisee, not served with notice by personal service or by mail, and who did not admit, accept, or waive service, or consent to the granting of the petition or enter a personal appearance, may petition to reopen the proceeding and modify the decree within one year after the entry thereof, but not thereafter…”</a:t>
            </a:r>
          </a:p>
        </p:txBody>
      </p:sp>
    </p:spTree>
    <p:extLst>
      <p:ext uri="{BB962C8B-B14F-4D97-AF65-F5344CB8AC3E}">
        <p14:creationId xmlns:p14="http://schemas.microsoft.com/office/powerpoint/2010/main" val="581118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AC5E2-71E8-455E-B6D0-E173E0B00A08}"/>
              </a:ext>
            </a:extLst>
          </p:cNvPr>
          <p:cNvSpPr>
            <a:spLocks noGrp="1"/>
          </p:cNvSpPr>
          <p:nvPr>
            <p:ph type="title"/>
          </p:nvPr>
        </p:nvSpPr>
        <p:spPr/>
        <p:txBody>
          <a:bodyPr/>
          <a:lstStyle/>
          <a:p>
            <a:pPr algn="ctr"/>
            <a:r>
              <a:rPr lang="en-US" b="1" dirty="0"/>
              <a:t>When is Probate Necessary?</a:t>
            </a:r>
          </a:p>
        </p:txBody>
      </p:sp>
      <p:sp>
        <p:nvSpPr>
          <p:cNvPr id="3" name="Content Placeholder 2">
            <a:extLst>
              <a:ext uri="{FF2B5EF4-FFF2-40B4-BE49-F238E27FC236}">
                <a16:creationId xmlns:a16="http://schemas.microsoft.com/office/drawing/2014/main" id="{BE2F10FE-2C2B-430F-B810-E87A7741CB80}"/>
              </a:ext>
            </a:extLst>
          </p:cNvPr>
          <p:cNvSpPr>
            <a:spLocks noGrp="1"/>
          </p:cNvSpPr>
          <p:nvPr>
            <p:ph idx="1"/>
          </p:nvPr>
        </p:nvSpPr>
        <p:spPr/>
        <p:txBody>
          <a:bodyPr>
            <a:normAutofit fontScale="92500" lnSpcReduction="20000"/>
          </a:bodyPr>
          <a:lstStyle/>
          <a:p>
            <a:pPr algn="just"/>
            <a:r>
              <a:rPr lang="en-US" dirty="0"/>
              <a:t>Whether or not probate proceedings are necessary to transfer title depends on how the assets were owned at the time of death</a:t>
            </a:r>
          </a:p>
          <a:p>
            <a:pPr algn="just"/>
            <a:endParaRPr lang="en-US" dirty="0"/>
          </a:p>
          <a:p>
            <a:pPr lvl="1" algn="just"/>
            <a:r>
              <a:rPr lang="en-US" dirty="0"/>
              <a:t>Probate Required:</a:t>
            </a:r>
          </a:p>
          <a:p>
            <a:pPr lvl="2" algn="just"/>
            <a:r>
              <a:rPr lang="en-US" dirty="0"/>
              <a:t>Sole ownership, Tenants in Common</a:t>
            </a:r>
          </a:p>
          <a:p>
            <a:pPr lvl="3" algn="just"/>
            <a:r>
              <a:rPr lang="en-US" dirty="0"/>
              <a:t>Probate required even if the Decedent had a will!</a:t>
            </a:r>
          </a:p>
          <a:p>
            <a:pPr marL="914400" lvl="2" indent="0" algn="just">
              <a:buNone/>
            </a:pPr>
            <a:endParaRPr lang="en-US" dirty="0"/>
          </a:p>
          <a:p>
            <a:pPr lvl="1" algn="just"/>
            <a:r>
              <a:rPr lang="en-US" dirty="0"/>
              <a:t>Probate Unnecessary:</a:t>
            </a:r>
          </a:p>
          <a:p>
            <a:pPr lvl="2" algn="just"/>
            <a:r>
              <a:rPr lang="en-US" dirty="0"/>
              <a:t>Joint Tenancy, Life Estate, Tenancy by the Entireties (Wyoming Only), etc. </a:t>
            </a:r>
          </a:p>
        </p:txBody>
      </p:sp>
    </p:spTree>
    <p:extLst>
      <p:ext uri="{BB962C8B-B14F-4D97-AF65-F5344CB8AC3E}">
        <p14:creationId xmlns:p14="http://schemas.microsoft.com/office/powerpoint/2010/main" val="2982184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2674F-C720-46BE-AD56-BBF089D3E06D}"/>
              </a:ext>
            </a:extLst>
          </p:cNvPr>
          <p:cNvSpPr>
            <a:spLocks noGrp="1"/>
          </p:cNvSpPr>
          <p:nvPr>
            <p:ph type="title"/>
          </p:nvPr>
        </p:nvSpPr>
        <p:spPr>
          <a:xfrm>
            <a:off x="8765408" y="1635008"/>
            <a:ext cx="2926080" cy="2468880"/>
          </a:xfrm>
        </p:spPr>
        <p:txBody>
          <a:bodyPr vert="horz" lIns="91440" tIns="45720" rIns="91440" bIns="45720" rtlCol="0" anchor="b">
            <a:normAutofit/>
          </a:bodyPr>
          <a:lstStyle/>
          <a:p>
            <a:r>
              <a:rPr lang="en-US" sz="4000" dirty="0"/>
              <a:t>Questions?</a:t>
            </a:r>
            <a:br>
              <a:rPr lang="en-US" sz="4000" dirty="0"/>
            </a:br>
            <a:r>
              <a:rPr lang="en-US" sz="1800" dirty="0"/>
              <a:t>Email me: daniel@cowanhubbert.com</a:t>
            </a:r>
            <a:endParaRPr lang="en-US" sz="4000" dirty="0"/>
          </a:p>
        </p:txBody>
      </p:sp>
      <p:pic>
        <p:nvPicPr>
          <p:cNvPr id="18" name="Content Placeholder 17" descr="A picture containing green, racket, ball, dark&#10;&#10;Description automatically generated">
            <a:extLst>
              <a:ext uri="{FF2B5EF4-FFF2-40B4-BE49-F238E27FC236}">
                <a16:creationId xmlns:a16="http://schemas.microsoft.com/office/drawing/2014/main" id="{74E05D84-9AE4-4192-8CA1-A91CE2AB23E9}"/>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206" r="-1" b="-1"/>
          <a:stretch/>
        </p:blipFill>
        <p:spPr>
          <a:xfrm>
            <a:off x="921910" y="465243"/>
            <a:ext cx="7761924" cy="5343065"/>
          </a:xfrm>
          <a:custGeom>
            <a:avLst/>
            <a:gdLst>
              <a:gd name="connsiteX0" fmla="*/ 3025687 w 7761924"/>
              <a:gd name="connsiteY0" fmla="*/ 76 h 5343065"/>
              <a:gd name="connsiteX1" fmla="*/ 3372722 w 7761924"/>
              <a:gd name="connsiteY1" fmla="*/ 16088 h 5343065"/>
              <a:gd name="connsiteX2" fmla="*/ 7761924 w 7761924"/>
              <a:gd name="connsiteY2" fmla="*/ 3316816 h 5343065"/>
              <a:gd name="connsiteX3" fmla="*/ 3701109 w 7761924"/>
              <a:gd name="connsiteY3" fmla="*/ 5320611 h 5343065"/>
              <a:gd name="connsiteX4" fmla="*/ 36290 w 7761924"/>
              <a:gd name="connsiteY4" fmla="*/ 2696959 h 5343065"/>
              <a:gd name="connsiteX5" fmla="*/ 3025687 w 7761924"/>
              <a:gd name="connsiteY5" fmla="*/ 76 h 534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2947907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157A7-FCC6-4202-A1D4-6C6C45B34F71}"/>
              </a:ext>
            </a:extLst>
          </p:cNvPr>
          <p:cNvSpPr>
            <a:spLocks noGrp="1"/>
          </p:cNvSpPr>
          <p:nvPr>
            <p:ph type="title"/>
          </p:nvPr>
        </p:nvSpPr>
        <p:spPr/>
        <p:txBody>
          <a:bodyPr>
            <a:normAutofit fontScale="90000"/>
          </a:bodyPr>
          <a:lstStyle/>
          <a:p>
            <a:r>
              <a:rPr lang="en-US" b="1" dirty="0"/>
              <a:t>Evidencing Death of Joint Tenant or Life Tenant</a:t>
            </a:r>
          </a:p>
        </p:txBody>
      </p:sp>
      <p:sp>
        <p:nvSpPr>
          <p:cNvPr id="3" name="Content Placeholder 2">
            <a:extLst>
              <a:ext uri="{FF2B5EF4-FFF2-40B4-BE49-F238E27FC236}">
                <a16:creationId xmlns:a16="http://schemas.microsoft.com/office/drawing/2014/main" id="{8CB39B86-6422-4184-9983-0655D4D2704C}"/>
              </a:ext>
            </a:extLst>
          </p:cNvPr>
          <p:cNvSpPr>
            <a:spLocks noGrp="1"/>
          </p:cNvSpPr>
          <p:nvPr>
            <p:ph idx="1"/>
          </p:nvPr>
        </p:nvSpPr>
        <p:spPr/>
        <p:txBody>
          <a:bodyPr>
            <a:normAutofit lnSpcReduction="10000"/>
          </a:bodyPr>
          <a:lstStyle/>
          <a:p>
            <a:pPr algn="just"/>
            <a:r>
              <a:rPr lang="en-US" dirty="0"/>
              <a:t>Wyoming:</a:t>
            </a:r>
          </a:p>
          <a:p>
            <a:pPr lvl="1" algn="just"/>
            <a:r>
              <a:rPr lang="en-US" dirty="0"/>
              <a:t>Under Wyoming law, a party may establish the death of an individual by filing in the county records a certified copy of a death certificate together with the affidavit described in WYO. STAT. ANN. § 2-9-102</a:t>
            </a:r>
          </a:p>
          <a:p>
            <a:pPr marL="0" indent="0" algn="just">
              <a:buNone/>
            </a:pPr>
            <a:endParaRPr lang="en-US" dirty="0"/>
          </a:p>
          <a:p>
            <a:pPr algn="just"/>
            <a:r>
              <a:rPr lang="en-US" dirty="0"/>
              <a:t>Colorado:</a:t>
            </a:r>
          </a:p>
          <a:p>
            <a:pPr lvl="1" algn="just"/>
            <a:r>
              <a:rPr lang="en-US" dirty="0"/>
              <a:t>Under Colorado law, a party may establish the death of an individual by filing in the county records a certified copy of a death certificate together with the supplementary affidavit described in COLO. REV. STAT. § 38-31-102</a:t>
            </a:r>
          </a:p>
        </p:txBody>
      </p:sp>
    </p:spTree>
    <p:extLst>
      <p:ext uri="{BB962C8B-B14F-4D97-AF65-F5344CB8AC3E}">
        <p14:creationId xmlns:p14="http://schemas.microsoft.com/office/powerpoint/2010/main" val="3503274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9BA9D-D3D3-4E7D-9883-9B0C18C3F8C8}"/>
              </a:ext>
            </a:extLst>
          </p:cNvPr>
          <p:cNvSpPr>
            <a:spLocks noGrp="1"/>
          </p:cNvSpPr>
          <p:nvPr>
            <p:ph type="title"/>
          </p:nvPr>
        </p:nvSpPr>
        <p:spPr/>
        <p:txBody>
          <a:bodyPr/>
          <a:lstStyle/>
          <a:p>
            <a:pPr algn="ctr"/>
            <a:r>
              <a:rPr lang="en-US" b="1" dirty="0"/>
              <a:t>Wyoming Probate Proceedings:</a:t>
            </a:r>
          </a:p>
        </p:txBody>
      </p:sp>
      <p:sp>
        <p:nvSpPr>
          <p:cNvPr id="3" name="Content Placeholder 2">
            <a:extLst>
              <a:ext uri="{FF2B5EF4-FFF2-40B4-BE49-F238E27FC236}">
                <a16:creationId xmlns:a16="http://schemas.microsoft.com/office/drawing/2014/main" id="{F2C00E9F-029C-496C-9464-9DAD31BF0AE5}"/>
              </a:ext>
            </a:extLst>
          </p:cNvPr>
          <p:cNvSpPr>
            <a:spLocks noGrp="1"/>
          </p:cNvSpPr>
          <p:nvPr>
            <p:ph idx="1"/>
          </p:nvPr>
        </p:nvSpPr>
        <p:spPr/>
        <p:txBody>
          <a:bodyPr/>
          <a:lstStyle/>
          <a:p>
            <a:pPr marL="0" indent="0" algn="just">
              <a:buNone/>
            </a:pPr>
            <a:r>
              <a:rPr lang="en-US" dirty="0"/>
              <a:t>Probate Proceedings:</a:t>
            </a:r>
          </a:p>
          <a:p>
            <a:pPr marL="914400" lvl="1" indent="-457200" algn="just">
              <a:buFont typeface="+mj-lt"/>
              <a:buAutoNum type="alphaUcPeriod"/>
            </a:pPr>
            <a:r>
              <a:rPr lang="en-US" dirty="0"/>
              <a:t>Formal Probate (Wyo. Stat. §§ 2-6-101 through 2-7-815)</a:t>
            </a:r>
          </a:p>
          <a:p>
            <a:pPr marL="914400" lvl="1" indent="-457200" algn="just">
              <a:buFont typeface="+mj-lt"/>
              <a:buAutoNum type="alphaUcPeriod"/>
            </a:pPr>
            <a:r>
              <a:rPr lang="en-US" dirty="0"/>
              <a:t>Summary Proceedings (Wy. Stat. § 2-1-205)</a:t>
            </a:r>
          </a:p>
          <a:p>
            <a:pPr marL="914400" lvl="1" indent="-457200" algn="just">
              <a:buFont typeface="+mj-lt"/>
              <a:buAutoNum type="alphaUcPeriod"/>
            </a:pPr>
            <a:r>
              <a:rPr lang="en-US" dirty="0"/>
              <a:t>Determination of Heirship Proceedings (Wy. Stat. §§ 2-9-201 through 2-9-204)</a:t>
            </a:r>
          </a:p>
          <a:p>
            <a:pPr marL="914400" lvl="1" indent="-457200" algn="just">
              <a:buFont typeface="+mj-lt"/>
              <a:buAutoNum type="alphaUcPeriod"/>
            </a:pPr>
            <a:r>
              <a:rPr lang="en-US" dirty="0"/>
              <a:t>Ancillary Proceedings (Wyo. Stat. §§ 2-11-201 and 2-11-202)</a:t>
            </a:r>
          </a:p>
        </p:txBody>
      </p:sp>
    </p:spTree>
    <p:extLst>
      <p:ext uri="{BB962C8B-B14F-4D97-AF65-F5344CB8AC3E}">
        <p14:creationId xmlns:p14="http://schemas.microsoft.com/office/powerpoint/2010/main" val="3450672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8AEE5-49F2-4A29-AA42-51B5C1C3EF4F}"/>
              </a:ext>
            </a:extLst>
          </p:cNvPr>
          <p:cNvSpPr>
            <a:spLocks noGrp="1"/>
          </p:cNvSpPr>
          <p:nvPr>
            <p:ph type="title"/>
          </p:nvPr>
        </p:nvSpPr>
        <p:spPr/>
        <p:txBody>
          <a:bodyPr/>
          <a:lstStyle/>
          <a:p>
            <a:pPr algn="ctr"/>
            <a:r>
              <a:rPr lang="en-US" b="1" dirty="0"/>
              <a:t>Formal Probate Overview</a:t>
            </a:r>
          </a:p>
        </p:txBody>
      </p:sp>
      <p:sp>
        <p:nvSpPr>
          <p:cNvPr id="3" name="Content Placeholder 2">
            <a:extLst>
              <a:ext uri="{FF2B5EF4-FFF2-40B4-BE49-F238E27FC236}">
                <a16:creationId xmlns:a16="http://schemas.microsoft.com/office/drawing/2014/main" id="{42DD33E3-B7B7-4C24-9E1D-1706305B1F14}"/>
              </a:ext>
            </a:extLst>
          </p:cNvPr>
          <p:cNvSpPr>
            <a:spLocks noGrp="1"/>
          </p:cNvSpPr>
          <p:nvPr>
            <p:ph idx="1"/>
          </p:nvPr>
        </p:nvSpPr>
        <p:spPr/>
        <p:txBody>
          <a:bodyPr/>
          <a:lstStyle/>
          <a:p>
            <a:pPr algn="just"/>
            <a:r>
              <a:rPr lang="en-US" dirty="0"/>
              <a:t>A Wyoming supervised probate procedure is required when the Wyoming probate estate assets are in excess of $200,000 regardless of whether the decedent was a resident of Wyoming</a:t>
            </a:r>
          </a:p>
          <a:p>
            <a:pPr algn="just"/>
            <a:endParaRPr lang="en-US" dirty="0"/>
          </a:p>
          <a:p>
            <a:pPr algn="just"/>
            <a:r>
              <a:rPr lang="en-US" dirty="0"/>
              <a:t>Venue is proper in the county in which the decedent was a resident at the time of their death or, if the decedent was not a resident of Wyoming, in the county in which any part of the estate is located</a:t>
            </a:r>
          </a:p>
        </p:txBody>
      </p:sp>
    </p:spTree>
    <p:extLst>
      <p:ext uri="{BB962C8B-B14F-4D97-AF65-F5344CB8AC3E}">
        <p14:creationId xmlns:p14="http://schemas.microsoft.com/office/powerpoint/2010/main" val="4279965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9D7-B2AD-4043-92BD-35DAE7134083}"/>
              </a:ext>
            </a:extLst>
          </p:cNvPr>
          <p:cNvSpPr>
            <a:spLocks noGrp="1"/>
          </p:cNvSpPr>
          <p:nvPr>
            <p:ph type="title"/>
          </p:nvPr>
        </p:nvSpPr>
        <p:spPr/>
        <p:txBody>
          <a:bodyPr/>
          <a:lstStyle/>
          <a:p>
            <a:pPr algn="ctr"/>
            <a:r>
              <a:rPr lang="en-US" b="1" dirty="0"/>
              <a:t>Formal Probate Overview cont. </a:t>
            </a:r>
          </a:p>
        </p:txBody>
      </p:sp>
      <p:sp>
        <p:nvSpPr>
          <p:cNvPr id="3" name="Content Placeholder 2">
            <a:extLst>
              <a:ext uri="{FF2B5EF4-FFF2-40B4-BE49-F238E27FC236}">
                <a16:creationId xmlns:a16="http://schemas.microsoft.com/office/drawing/2014/main" id="{B65BECC3-AFD0-413D-9A90-19FC7A028AEE}"/>
              </a:ext>
            </a:extLst>
          </p:cNvPr>
          <p:cNvSpPr>
            <a:spLocks noGrp="1"/>
          </p:cNvSpPr>
          <p:nvPr>
            <p:ph idx="1"/>
          </p:nvPr>
        </p:nvSpPr>
        <p:spPr/>
        <p:txBody>
          <a:bodyPr>
            <a:normAutofit lnSpcReduction="10000"/>
          </a:bodyPr>
          <a:lstStyle/>
          <a:p>
            <a:pPr algn="just"/>
            <a:r>
              <a:rPr lang="en-US" dirty="0"/>
              <a:t>Formal probate proceedings require:</a:t>
            </a:r>
          </a:p>
          <a:p>
            <a:pPr lvl="1" algn="just"/>
            <a:r>
              <a:rPr lang="en-US" dirty="0"/>
              <a:t>Appointment of a personal representative</a:t>
            </a:r>
          </a:p>
          <a:p>
            <a:pPr lvl="2" algn="just"/>
            <a:r>
              <a:rPr lang="en-US" dirty="0"/>
              <a:t>Appointed by Will or by the court if decedent had no will. </a:t>
            </a:r>
          </a:p>
          <a:p>
            <a:pPr lvl="2" algn="just"/>
            <a:endParaRPr lang="en-US" dirty="0"/>
          </a:p>
          <a:p>
            <a:pPr algn="just"/>
            <a:r>
              <a:rPr lang="en-US" dirty="0"/>
              <a:t>During the probate process, the personal representative will be required to file certain reports and accountings with the court, as well as notices to creditors of the estate. The process has a number of deadlines, and generally requires the assistance of legal counsel </a:t>
            </a:r>
          </a:p>
        </p:txBody>
      </p:sp>
    </p:spTree>
    <p:extLst>
      <p:ext uri="{BB962C8B-B14F-4D97-AF65-F5344CB8AC3E}">
        <p14:creationId xmlns:p14="http://schemas.microsoft.com/office/powerpoint/2010/main" val="3673855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29F7F-9C64-4566-B2A1-7CB74AF28FE2}"/>
              </a:ext>
            </a:extLst>
          </p:cNvPr>
          <p:cNvSpPr>
            <a:spLocks noGrp="1"/>
          </p:cNvSpPr>
          <p:nvPr>
            <p:ph type="title"/>
          </p:nvPr>
        </p:nvSpPr>
        <p:spPr/>
        <p:txBody>
          <a:bodyPr/>
          <a:lstStyle/>
          <a:p>
            <a:pPr algn="ctr"/>
            <a:r>
              <a:rPr lang="en-US" b="1" dirty="0"/>
              <a:t>Initiating Formal Probate Proceedings</a:t>
            </a:r>
            <a:endParaRPr lang="en-US" dirty="0"/>
          </a:p>
        </p:txBody>
      </p:sp>
      <p:sp>
        <p:nvSpPr>
          <p:cNvPr id="3" name="Content Placeholder 2">
            <a:extLst>
              <a:ext uri="{FF2B5EF4-FFF2-40B4-BE49-F238E27FC236}">
                <a16:creationId xmlns:a16="http://schemas.microsoft.com/office/drawing/2014/main" id="{FDC0E62C-63D6-418A-8B3C-A2BEA7779E7E}"/>
              </a:ext>
            </a:extLst>
          </p:cNvPr>
          <p:cNvSpPr>
            <a:spLocks noGrp="1"/>
          </p:cNvSpPr>
          <p:nvPr>
            <p:ph idx="1"/>
          </p:nvPr>
        </p:nvSpPr>
        <p:spPr/>
        <p:txBody>
          <a:bodyPr>
            <a:normAutofit fontScale="85000" lnSpcReduction="20000"/>
          </a:bodyPr>
          <a:lstStyle/>
          <a:p>
            <a:pPr algn="just"/>
            <a:r>
              <a:rPr lang="en-US" dirty="0"/>
              <a:t>A petition for a probate of a will is made pursuant to Wyo. Stat. § 2-6-201</a:t>
            </a:r>
          </a:p>
          <a:p>
            <a:pPr algn="just"/>
            <a:endParaRPr lang="en-US" dirty="0"/>
          </a:p>
          <a:p>
            <a:pPr algn="just"/>
            <a:r>
              <a:rPr lang="en-US" dirty="0"/>
              <a:t>The petition must include: (1) facts related to the court’s jurisdiction; (2) statement as to whether the executor named in the will consents to act; (3) the names, ages and residences of the devisees of the decedent; (4) the probable value and character of the decedent’s property; and (5) the name of the person seeking letters testamentary </a:t>
            </a:r>
          </a:p>
          <a:p>
            <a:pPr algn="just"/>
            <a:endParaRPr lang="en-US" dirty="0"/>
          </a:p>
          <a:p>
            <a:pPr algn="just"/>
            <a:r>
              <a:rPr lang="en-US" dirty="0"/>
              <a:t>Once the petition is filed, the court will hold a hearing to admit the will to probate. If no protest of the will is received, the property will be distributed as prescribed therein after statutory requirements have been met </a:t>
            </a:r>
          </a:p>
        </p:txBody>
      </p:sp>
    </p:spTree>
    <p:extLst>
      <p:ext uri="{BB962C8B-B14F-4D97-AF65-F5344CB8AC3E}">
        <p14:creationId xmlns:p14="http://schemas.microsoft.com/office/powerpoint/2010/main" val="2106412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D55D7-2D10-4D6D-9143-DD421E048AD7}"/>
              </a:ext>
            </a:extLst>
          </p:cNvPr>
          <p:cNvSpPr>
            <a:spLocks noGrp="1"/>
          </p:cNvSpPr>
          <p:nvPr>
            <p:ph type="title"/>
          </p:nvPr>
        </p:nvSpPr>
        <p:spPr/>
        <p:txBody>
          <a:bodyPr/>
          <a:lstStyle/>
          <a:p>
            <a:pPr algn="ctr"/>
            <a:r>
              <a:rPr lang="en-US" b="1" dirty="0"/>
              <a:t>Formal Proceedings: Pro’s and Con’s </a:t>
            </a:r>
          </a:p>
        </p:txBody>
      </p:sp>
      <p:sp>
        <p:nvSpPr>
          <p:cNvPr id="3" name="Content Placeholder 2">
            <a:extLst>
              <a:ext uri="{FF2B5EF4-FFF2-40B4-BE49-F238E27FC236}">
                <a16:creationId xmlns:a16="http://schemas.microsoft.com/office/drawing/2014/main" id="{1F0C8FB1-E239-4BFD-8519-B3D8A5C5AC0B}"/>
              </a:ext>
            </a:extLst>
          </p:cNvPr>
          <p:cNvSpPr>
            <a:spLocks noGrp="1"/>
          </p:cNvSpPr>
          <p:nvPr>
            <p:ph idx="1"/>
          </p:nvPr>
        </p:nvSpPr>
        <p:spPr/>
        <p:txBody>
          <a:bodyPr>
            <a:normAutofit fontScale="77500" lnSpcReduction="20000"/>
          </a:bodyPr>
          <a:lstStyle/>
          <a:p>
            <a:r>
              <a:rPr lang="en-US" dirty="0"/>
              <a:t>Effective for large estates</a:t>
            </a:r>
          </a:p>
          <a:p>
            <a:pPr marL="0" indent="0">
              <a:buNone/>
            </a:pPr>
            <a:endParaRPr lang="en-US" dirty="0"/>
          </a:p>
          <a:p>
            <a:r>
              <a:rPr lang="en-US" dirty="0"/>
              <a:t>Most expensive Wyoming probate proceeding</a:t>
            </a:r>
          </a:p>
          <a:p>
            <a:pPr lvl="1"/>
            <a:r>
              <a:rPr lang="en-US" dirty="0"/>
              <a:t>Fees include: Filing fees, personal representative fees, and attorney fees</a:t>
            </a:r>
          </a:p>
          <a:p>
            <a:pPr lvl="1"/>
            <a:endParaRPr lang="en-US" dirty="0"/>
          </a:p>
          <a:p>
            <a:r>
              <a:rPr lang="en-US" dirty="0"/>
              <a:t>No privacy</a:t>
            </a:r>
          </a:p>
          <a:p>
            <a:pPr lvl="1"/>
            <a:r>
              <a:rPr lang="en-US" dirty="0"/>
              <a:t>Unless a court seals filings for good cause, probate proceedings are public records, potentially subjecting a family’s private dealings to public scrutiny</a:t>
            </a:r>
          </a:p>
          <a:p>
            <a:pPr lvl="1"/>
            <a:endParaRPr lang="en-US" dirty="0"/>
          </a:p>
          <a:p>
            <a:r>
              <a:rPr lang="en-US" dirty="0"/>
              <a:t>Takes longer than simpler forms of estate administration</a:t>
            </a:r>
          </a:p>
        </p:txBody>
      </p:sp>
    </p:spTree>
    <p:extLst>
      <p:ext uri="{BB962C8B-B14F-4D97-AF65-F5344CB8AC3E}">
        <p14:creationId xmlns:p14="http://schemas.microsoft.com/office/powerpoint/2010/main" val="38648920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4294</TotalTime>
  <Words>2151</Words>
  <Application>Microsoft Office PowerPoint</Application>
  <PresentationFormat>Widescreen</PresentationFormat>
  <Paragraphs>203</Paragraphs>
  <Slides>30</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Garamond</vt:lpstr>
      <vt:lpstr>Organic</vt:lpstr>
      <vt:lpstr>Probate in Wyoming and Colorado :</vt:lpstr>
      <vt:lpstr>What is Probate?</vt:lpstr>
      <vt:lpstr>When is Probate Necessary?</vt:lpstr>
      <vt:lpstr>Evidencing Death of Joint Tenant or Life Tenant</vt:lpstr>
      <vt:lpstr>Wyoming Probate Proceedings:</vt:lpstr>
      <vt:lpstr>Formal Probate Overview</vt:lpstr>
      <vt:lpstr>Formal Probate Overview cont. </vt:lpstr>
      <vt:lpstr>Initiating Formal Probate Proceedings</vt:lpstr>
      <vt:lpstr>Formal Proceedings: Pro’s and Con’s </vt:lpstr>
      <vt:lpstr>Summary Proceedings  </vt:lpstr>
      <vt:lpstr>Initiating Summary Proceedings</vt:lpstr>
      <vt:lpstr>Summary Proceedings: Pro’s and Con’s  </vt:lpstr>
      <vt:lpstr>Determination of Heirship Proceeding </vt:lpstr>
      <vt:lpstr>Determination of Heirship: Pro’s and Con’s  </vt:lpstr>
      <vt:lpstr>Ancillary Proceedings</vt:lpstr>
      <vt:lpstr>Foreign Wills</vt:lpstr>
      <vt:lpstr>Foreign Probate</vt:lpstr>
      <vt:lpstr>Ancillary Proceedings: Pro’s and Con’s </vt:lpstr>
      <vt:lpstr>Colorado Probate Proceedings:</vt:lpstr>
      <vt:lpstr>Formal Probate Proceedings</vt:lpstr>
      <vt:lpstr>Formal Probate Proceedings cont. </vt:lpstr>
      <vt:lpstr>Formal Probate Proceedings cont. </vt:lpstr>
      <vt:lpstr>Informal Probate Proceedings</vt:lpstr>
      <vt:lpstr>Informal Probate Proceedings cont. </vt:lpstr>
      <vt:lpstr>Formal vs. Informal Proceedings: Pros and Cons</vt:lpstr>
      <vt:lpstr>Ancillary Proceedings</vt:lpstr>
      <vt:lpstr>Determination of Heirship</vt:lpstr>
      <vt:lpstr>Determination of Heirship cont. </vt:lpstr>
      <vt:lpstr>Determination of Heirship Cont.</vt:lpstr>
      <vt:lpstr>Questions? Email me: daniel@cowanhubbert.com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Probate in Colorado and Wyoming:</dc:title>
  <dc:creator>Daniel Franklin</dc:creator>
  <cp:lastModifiedBy>waves web</cp:lastModifiedBy>
  <cp:revision>23</cp:revision>
  <dcterms:created xsi:type="dcterms:W3CDTF">2020-01-01T00:18:40Z</dcterms:created>
  <dcterms:modified xsi:type="dcterms:W3CDTF">2020-07-07T17:41:13Z</dcterms:modified>
</cp:coreProperties>
</file>